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475" r:id="rId2"/>
    <p:sldId id="494" r:id="rId3"/>
    <p:sldId id="493" r:id="rId4"/>
    <p:sldId id="481" r:id="rId5"/>
    <p:sldId id="482" r:id="rId6"/>
    <p:sldId id="483" r:id="rId7"/>
    <p:sldId id="484" r:id="rId8"/>
    <p:sldId id="485" r:id="rId9"/>
    <p:sldId id="498" r:id="rId10"/>
    <p:sldId id="489" r:id="rId11"/>
    <p:sldId id="486" r:id="rId12"/>
    <p:sldId id="492" r:id="rId13"/>
    <p:sldId id="488" r:id="rId14"/>
    <p:sldId id="480" r:id="rId15"/>
    <p:sldId id="487" r:id="rId16"/>
    <p:sldId id="497" r:id="rId17"/>
    <p:sldId id="496" r:id="rId18"/>
    <p:sldId id="490" r:id="rId19"/>
    <p:sldId id="495" r:id="rId20"/>
  </p:sldIdLst>
  <p:sldSz cx="9144000" cy="6858000" type="screen4x3"/>
  <p:notesSz cx="7099300" cy="10234613"/>
  <p:defaultTextStyle>
    <a:defPPr>
      <a:defRPr lang="pl-PL"/>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288">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3366FF"/>
    <a:srgbClr val="FF3300"/>
    <a:srgbClr val="00FF00"/>
    <a:srgbClr val="FF33CC"/>
    <a:srgbClr val="0066CC"/>
    <a:srgbClr val="6666FF"/>
    <a:srgbClr val="FFCC00"/>
    <a:srgbClr val="FFCC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4" autoAdjust="0"/>
    <p:restoredTop sz="94660" autoAdjust="0"/>
  </p:normalViewPr>
  <p:slideViewPr>
    <p:cSldViewPr>
      <p:cViewPr varScale="1">
        <p:scale>
          <a:sx n="114" d="100"/>
          <a:sy n="114" d="100"/>
        </p:scale>
        <p:origin x="1686" y="102"/>
      </p:cViewPr>
      <p:guideLst>
        <p:guide orient="horz" pos="120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58"/>
    </p:cViewPr>
  </p:sorterViewPr>
  <p:notesViewPr>
    <p:cSldViewPr>
      <p:cViewPr varScale="1">
        <p:scale>
          <a:sx n="73" d="100"/>
          <a:sy n="73" d="100"/>
        </p:scale>
        <p:origin x="-1358" y="-67"/>
      </p:cViewPr>
      <p:guideLst>
        <p:guide orient="horz" pos="3224"/>
        <p:guide pos="2236"/>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image" Target="../media/image16.emf"/><Relationship Id="rId4"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75581" cy="5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61443" name="Rectangle 3"/>
          <p:cNvSpPr>
            <a:spLocks noGrp="1" noChangeArrowheads="1"/>
          </p:cNvSpPr>
          <p:nvPr>
            <p:ph type="dt" sz="quarter" idx="1"/>
          </p:nvPr>
        </p:nvSpPr>
        <p:spPr bwMode="auto">
          <a:xfrm>
            <a:off x="4022044" y="1"/>
            <a:ext cx="3075581" cy="5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1444" name="Rectangle 4"/>
          <p:cNvSpPr>
            <a:spLocks noGrp="1" noChangeArrowheads="1"/>
          </p:cNvSpPr>
          <p:nvPr>
            <p:ph type="ftr" sz="quarter" idx="2"/>
          </p:nvPr>
        </p:nvSpPr>
        <p:spPr bwMode="auto">
          <a:xfrm>
            <a:off x="0" y="9720494"/>
            <a:ext cx="3075581" cy="51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61445" name="Rectangle 5"/>
          <p:cNvSpPr>
            <a:spLocks noGrp="1" noChangeArrowheads="1"/>
          </p:cNvSpPr>
          <p:nvPr>
            <p:ph type="sldNum" sz="quarter" idx="3"/>
          </p:nvPr>
        </p:nvSpPr>
        <p:spPr bwMode="auto">
          <a:xfrm>
            <a:off x="4022044" y="9720494"/>
            <a:ext cx="3075581" cy="51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3DFFF63-8295-4EC5-94C4-D860BA5E8794}" type="slidenum">
              <a:rPr lang="en-US"/>
              <a:pPr>
                <a:defRPr/>
              </a:pPr>
              <a:t>‹#›</a:t>
            </a:fld>
            <a:endParaRPr lang="en-US"/>
          </a:p>
        </p:txBody>
      </p:sp>
    </p:spTree>
    <p:extLst>
      <p:ext uri="{BB962C8B-B14F-4D97-AF65-F5344CB8AC3E}">
        <p14:creationId xmlns:p14="http://schemas.microsoft.com/office/powerpoint/2010/main" val="220657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75581" cy="5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023719" y="1"/>
            <a:ext cx="3075581" cy="5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462" y="4861070"/>
            <a:ext cx="5206377" cy="460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078" name="Rectangle 6"/>
          <p:cNvSpPr>
            <a:spLocks noGrp="1" noChangeArrowheads="1"/>
          </p:cNvSpPr>
          <p:nvPr>
            <p:ph type="ftr" sz="quarter" idx="4"/>
          </p:nvPr>
        </p:nvSpPr>
        <p:spPr bwMode="auto">
          <a:xfrm>
            <a:off x="0" y="9722140"/>
            <a:ext cx="3075581" cy="5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023719" y="9722140"/>
            <a:ext cx="3075581" cy="5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2AAAB1-FCD8-4F5B-AD4F-1B65BFC954E5}" type="slidenum">
              <a:rPr lang="en-US"/>
              <a:pPr>
                <a:defRPr/>
              </a:pPr>
              <a:t>‹#›</a:t>
            </a:fld>
            <a:endParaRPr lang="en-US"/>
          </a:p>
        </p:txBody>
      </p:sp>
    </p:spTree>
    <p:extLst>
      <p:ext uri="{BB962C8B-B14F-4D97-AF65-F5344CB8AC3E}">
        <p14:creationId xmlns:p14="http://schemas.microsoft.com/office/powerpoint/2010/main" val="3995187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EC31B24-9669-4D48-BABB-C044D511E05D}" type="slidenum">
              <a:rPr lang="en-US"/>
              <a:pPr>
                <a:defRPr/>
              </a:pPr>
              <a:t>‹#›</a:t>
            </a:fld>
            <a:endParaRPr lang="en-US"/>
          </a:p>
        </p:txBody>
      </p:sp>
      <p:sp>
        <p:nvSpPr>
          <p:cNvPr id="6" name="Footer Placeholder 3"/>
          <p:cNvSpPr>
            <a:spLocks noGrp="1"/>
          </p:cNvSpPr>
          <p:nvPr>
            <p:ph type="ftr" sz="quarter" idx="10"/>
          </p:nvPr>
        </p:nvSpPr>
        <p:spPr>
          <a:xfrm>
            <a:off x="1192360" y="6656388"/>
            <a:ext cx="7083278" cy="152252"/>
          </a:xfrm>
          <a:noFill/>
        </p:spPr>
        <p:txBody>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eaLnBrk="1" hangingPunct="1"/>
            <a:r>
              <a:rPr lang="en-GB" dirty="0" smtClean="0"/>
              <a:t>BPM Signal Processing with Diode Detectors </a:t>
            </a:r>
          </a:p>
        </p:txBody>
      </p:sp>
    </p:spTree>
    <p:extLst>
      <p:ext uri="{BB962C8B-B14F-4D97-AF65-F5344CB8AC3E}">
        <p14:creationId xmlns:p14="http://schemas.microsoft.com/office/powerpoint/2010/main" val="2194514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eaLnBrk="1" hangingPunct="1"/>
            <a:r>
              <a:rPr lang="en-GB" dirty="0" smtClean="0"/>
              <a:t>BPM Signal Processing with Diode Detectors </a:t>
            </a:r>
          </a:p>
        </p:txBody>
      </p:sp>
      <p:sp>
        <p:nvSpPr>
          <p:cNvPr id="3" name="Rectangle 6"/>
          <p:cNvSpPr>
            <a:spLocks noGrp="1" noChangeArrowheads="1"/>
          </p:cNvSpPr>
          <p:nvPr>
            <p:ph type="sldNum" sz="quarter" idx="11"/>
          </p:nvPr>
        </p:nvSpPr>
        <p:spPr>
          <a:ln/>
        </p:spPr>
        <p:txBody>
          <a:bodyPr/>
          <a:lstStyle>
            <a:lvl1pPr>
              <a:defRPr/>
            </a:lvl1pPr>
          </a:lstStyle>
          <a:p>
            <a:pPr>
              <a:defRPr/>
            </a:pPr>
            <a:fld id="{950B0EA8-5F68-442C-8463-C4715621530A}" type="slidenum">
              <a:rPr lang="en-US"/>
              <a:pPr>
                <a:defRPr/>
              </a:pPr>
              <a:t>‹#›</a:t>
            </a:fld>
            <a:endParaRPr lang="en-US"/>
          </a:p>
        </p:txBody>
      </p:sp>
    </p:spTree>
    <p:extLst>
      <p:ext uri="{BB962C8B-B14F-4D97-AF65-F5344CB8AC3E}">
        <p14:creationId xmlns:p14="http://schemas.microsoft.com/office/powerpoint/2010/main" val="36601273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4050" y="34925"/>
            <a:ext cx="7835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Kliknij, aby edytować styl wzorca tytułu</a:t>
            </a:r>
          </a:p>
        </p:txBody>
      </p:sp>
      <p:sp>
        <p:nvSpPr>
          <p:cNvPr id="1027" name="Rectangle 3"/>
          <p:cNvSpPr>
            <a:spLocks noGrp="1" noChangeArrowheads="1"/>
          </p:cNvSpPr>
          <p:nvPr>
            <p:ph type="body" idx="1"/>
          </p:nvPr>
        </p:nvSpPr>
        <p:spPr bwMode="auto">
          <a:xfrm>
            <a:off x="228600" y="533400"/>
            <a:ext cx="8686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US" smtClean="0"/>
              <a:t>Kliknij, aby edytować style wzorca tekstu</a:t>
            </a:r>
          </a:p>
          <a:p>
            <a:pPr lvl="1"/>
            <a:r>
              <a:rPr lang="en-US" smtClean="0"/>
              <a:t>Drugi poziom</a:t>
            </a:r>
          </a:p>
          <a:p>
            <a:pPr lvl="2"/>
            <a:r>
              <a:rPr lang="en-US" smtClean="0"/>
              <a:t>Trzeci poziom</a:t>
            </a:r>
          </a:p>
          <a:p>
            <a:pPr lvl="3"/>
            <a:r>
              <a:rPr lang="en-US" smtClean="0"/>
              <a:t>Czwarty poziom</a:t>
            </a:r>
          </a:p>
          <a:p>
            <a:pPr lvl="4"/>
            <a:r>
              <a:rPr lang="en-US" smtClean="0"/>
              <a:t>Piąty poziom</a:t>
            </a:r>
          </a:p>
        </p:txBody>
      </p:sp>
      <p:sp>
        <p:nvSpPr>
          <p:cNvPr id="1029" name="Rectangle 5"/>
          <p:cNvSpPr>
            <a:spLocks noGrp="1" noChangeArrowheads="1"/>
          </p:cNvSpPr>
          <p:nvPr>
            <p:ph type="ftr" sz="quarter" idx="3"/>
          </p:nvPr>
        </p:nvSpPr>
        <p:spPr bwMode="auto">
          <a:xfrm>
            <a:off x="1153955" y="6656388"/>
            <a:ext cx="7121683"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a:latin typeface="Arial" pitchFamily="34" charset="0"/>
              </a:defRPr>
            </a:lvl1pPr>
          </a:lstStyle>
          <a:p>
            <a:pPr eaLnBrk="1" hangingPunct="1"/>
            <a:r>
              <a:rPr lang="en-GB" dirty="0" smtClean="0"/>
              <a:t>BPM Signal Processing with Diode Detectors </a:t>
            </a:r>
            <a:endParaRPr lang="en-US" dirty="0" smtClean="0"/>
          </a:p>
        </p:txBody>
      </p:sp>
      <p:sp>
        <p:nvSpPr>
          <p:cNvPr id="1030" name="Rectangle 6"/>
          <p:cNvSpPr>
            <a:spLocks noGrp="1" noChangeArrowheads="1"/>
          </p:cNvSpPr>
          <p:nvPr>
            <p:ph type="sldNum" sz="quarter" idx="4"/>
          </p:nvPr>
        </p:nvSpPr>
        <p:spPr bwMode="auto">
          <a:xfrm>
            <a:off x="8610600" y="66563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a:latin typeface="Arial" pitchFamily="34" charset="0"/>
              </a:defRPr>
            </a:lvl1pPr>
          </a:lstStyle>
          <a:p>
            <a:pPr>
              <a:defRPr/>
            </a:pPr>
            <a:fld id="{F8961558-8EB1-4DC0-B367-60568E8BA0EA}" type="slidenum">
              <a:rPr lang="en-US"/>
              <a:pPr>
                <a:defRPr/>
              </a:pPr>
              <a:t>‹#›</a:t>
            </a:fld>
            <a:endParaRPr lang="en-US" dirty="0"/>
          </a:p>
        </p:txBody>
      </p:sp>
      <p:graphicFrame>
        <p:nvGraphicFramePr>
          <p:cNvPr id="2" name="Object 10"/>
          <p:cNvGraphicFramePr>
            <a:graphicFrameLocks noChangeAspect="1"/>
          </p:cNvGraphicFramePr>
          <p:nvPr userDrawn="1"/>
        </p:nvGraphicFramePr>
        <p:xfrm>
          <a:off x="228600" y="57150"/>
          <a:ext cx="333375" cy="333375"/>
        </p:xfrm>
        <a:graphic>
          <a:graphicData uri="http://schemas.openxmlformats.org/presentationml/2006/ole">
            <mc:AlternateContent xmlns:mc="http://schemas.openxmlformats.org/markup-compatibility/2006">
              <mc:Choice xmlns:v="urn:schemas-microsoft-com:vml" Requires="v">
                <p:oleObj spid="_x0000_s42559" name="CorelPhotoPaint.Image.10" r:id="rId5" imgW="1219048" imgH="1219048" progId="CorelPhotoPaint.Image.10">
                  <p:embed/>
                </p:oleObj>
              </mc:Choice>
              <mc:Fallback>
                <p:oleObj name="CorelPhotoPaint.Image.10" r:id="rId5" imgW="1219048" imgH="1219048" progId="CorelPhotoPaint.Image.10">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7150"/>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56"/>
          <p:cNvSpPr>
            <a:spLocks noChangeArrowheads="1"/>
          </p:cNvSpPr>
          <p:nvPr/>
        </p:nvSpPr>
        <p:spPr bwMode="auto">
          <a:xfrm>
            <a:off x="228600" y="6656388"/>
            <a:ext cx="1752600"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l"/>
            <a:r>
              <a:rPr lang="en-US" dirty="0" err="1"/>
              <a:t>M.Gasior</a:t>
            </a:r>
            <a:r>
              <a:rPr lang="en-US" dirty="0"/>
              <a:t>, </a:t>
            </a:r>
            <a:r>
              <a:rPr lang="pl-PL" dirty="0" smtClean="0"/>
              <a:t>CERN-</a:t>
            </a:r>
            <a:r>
              <a:rPr lang="en-US" dirty="0" smtClean="0"/>
              <a:t>B</a:t>
            </a:r>
            <a:r>
              <a:rPr lang="pl-PL" dirty="0"/>
              <a:t>E</a:t>
            </a:r>
            <a:r>
              <a:rPr lang="en-US" dirty="0"/>
              <a:t>-BI</a:t>
            </a:r>
          </a:p>
        </p:txBody>
      </p:sp>
      <p:sp>
        <p:nvSpPr>
          <p:cNvPr id="1032" name="Line 62"/>
          <p:cNvSpPr>
            <a:spLocks noChangeShapeType="1"/>
          </p:cNvSpPr>
          <p:nvPr userDrawn="1"/>
        </p:nvSpPr>
        <p:spPr bwMode="auto">
          <a:xfrm>
            <a:off x="228600" y="457200"/>
            <a:ext cx="8686800" cy="0"/>
          </a:xfrm>
          <a:prstGeom prst="line">
            <a:avLst/>
          </a:prstGeom>
          <a:noFill/>
          <a:ln w="25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 name="Line 63"/>
          <p:cNvSpPr>
            <a:spLocks noChangeShapeType="1"/>
          </p:cNvSpPr>
          <p:nvPr userDrawn="1"/>
        </p:nvSpPr>
        <p:spPr bwMode="auto">
          <a:xfrm>
            <a:off x="228600" y="6602413"/>
            <a:ext cx="8686800" cy="0"/>
          </a:xfrm>
          <a:prstGeom prst="line">
            <a:avLst/>
          </a:prstGeom>
          <a:noFill/>
          <a:ln w="25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34" name="Object 71"/>
          <p:cNvGraphicFramePr>
            <a:graphicFrameLocks noChangeAspect="1"/>
          </p:cNvGraphicFramePr>
          <p:nvPr userDrawn="1"/>
        </p:nvGraphicFramePr>
        <p:xfrm>
          <a:off x="8566150" y="57150"/>
          <a:ext cx="333375" cy="333375"/>
        </p:xfrm>
        <a:graphic>
          <a:graphicData uri="http://schemas.openxmlformats.org/presentationml/2006/ole">
            <mc:AlternateContent xmlns:mc="http://schemas.openxmlformats.org/markup-compatibility/2006">
              <mc:Choice xmlns:v="urn:schemas-microsoft-com:vml" Requires="v">
                <p:oleObj spid="_x0000_s42560" name="CorelPhotoPaint.Image.10" r:id="rId7" imgW="1219048" imgH="1219048" progId="CorelPhotoPaint.Image.10">
                  <p:embed/>
                </p:oleObj>
              </mc:Choice>
              <mc:Fallback>
                <p:oleObj name="CorelPhotoPaint.Image.10" r:id="rId7" imgW="1219048" imgH="1219048" progId="CorelPhotoPaint.Image.10">
                  <p:embed/>
                  <p:pic>
                    <p:nvPicPr>
                      <p:cNvPr id="0" name="Object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6150" y="57150"/>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5" r:id="rId2"/>
  </p:sldLayoutIdLst>
  <p:timing>
    <p:tnLst>
      <p:par>
        <p:cTn id="1" dur="indefinite" restart="never" nodeType="tmRoot"/>
      </p:par>
    </p:tnLst>
  </p:timing>
  <p:hf hdr="0" dt="0"/>
  <p:txStyles>
    <p:title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p:titleStyle>
    <p:bodyStyle>
      <a:lvl1pPr marL="342900" indent="-227013"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742950" indent="-174625" algn="l" rtl="0" eaLnBrk="0" fontAlgn="base" hangingPunct="0">
        <a:spcBef>
          <a:spcPct val="20000"/>
        </a:spcBef>
        <a:spcAft>
          <a:spcPct val="0"/>
        </a:spcAft>
        <a:buChar char="–"/>
        <a:defRPr sz="1400">
          <a:solidFill>
            <a:schemeClr val="tx1"/>
          </a:solidFill>
          <a:latin typeface="+mn-lt"/>
        </a:defRPr>
      </a:lvl2pPr>
      <a:lvl3pPr marL="1143000" indent="-112713" algn="l" rtl="0" eaLnBrk="0" fontAlgn="base" hangingPunct="0">
        <a:spcBef>
          <a:spcPct val="20000"/>
        </a:spcBef>
        <a:spcAft>
          <a:spcPct val="0"/>
        </a:spcAft>
        <a:buChar char="•"/>
        <a:defRPr sz="1600">
          <a:solidFill>
            <a:schemeClr val="tx1"/>
          </a:solidFill>
          <a:latin typeface="+mn-lt"/>
        </a:defRPr>
      </a:lvl3pPr>
      <a:lvl4pPr marL="1600200" indent="-117475" algn="l" rtl="0" eaLnBrk="0" fontAlgn="base" hangingPunct="0">
        <a:spcBef>
          <a:spcPct val="20000"/>
        </a:spcBef>
        <a:spcAft>
          <a:spcPct val="0"/>
        </a:spcAft>
        <a:buChar char="–"/>
        <a:defRPr sz="1200">
          <a:solidFill>
            <a:schemeClr val="tx1"/>
          </a:solidFill>
          <a:latin typeface="+mn-lt"/>
        </a:defRPr>
      </a:lvl4pPr>
      <a:lvl5pPr marL="2057400" indent="-112713" algn="l" rtl="0" eaLnBrk="0" fontAlgn="base" hangingPunct="0">
        <a:spcBef>
          <a:spcPct val="20000"/>
        </a:spcBef>
        <a:spcAft>
          <a:spcPct val="0"/>
        </a:spcAft>
        <a:buChar char="»"/>
        <a:defRPr sz="1000">
          <a:solidFill>
            <a:schemeClr val="tx1"/>
          </a:solidFill>
          <a:latin typeface="+mn-lt"/>
        </a:defRPr>
      </a:lvl5pPr>
      <a:lvl6pPr marL="2514600" indent="-112713" algn="l" rtl="0" fontAlgn="base">
        <a:spcBef>
          <a:spcPct val="20000"/>
        </a:spcBef>
        <a:spcAft>
          <a:spcPct val="0"/>
        </a:spcAft>
        <a:buChar char="»"/>
        <a:defRPr sz="1000">
          <a:solidFill>
            <a:schemeClr val="tx1"/>
          </a:solidFill>
          <a:latin typeface="+mn-lt"/>
        </a:defRPr>
      </a:lvl6pPr>
      <a:lvl7pPr marL="2971800" indent="-112713" algn="l" rtl="0" fontAlgn="base">
        <a:spcBef>
          <a:spcPct val="20000"/>
        </a:spcBef>
        <a:spcAft>
          <a:spcPct val="0"/>
        </a:spcAft>
        <a:buChar char="»"/>
        <a:defRPr sz="1000">
          <a:solidFill>
            <a:schemeClr val="tx1"/>
          </a:solidFill>
          <a:latin typeface="+mn-lt"/>
        </a:defRPr>
      </a:lvl7pPr>
      <a:lvl8pPr marL="3429000" indent="-112713" algn="l" rtl="0" fontAlgn="base">
        <a:spcBef>
          <a:spcPct val="20000"/>
        </a:spcBef>
        <a:spcAft>
          <a:spcPct val="0"/>
        </a:spcAft>
        <a:buChar char="»"/>
        <a:defRPr sz="1000">
          <a:solidFill>
            <a:schemeClr val="tx1"/>
          </a:solidFill>
          <a:latin typeface="+mn-lt"/>
        </a:defRPr>
      </a:lvl8pPr>
      <a:lvl9pPr marL="3886200" indent="-112713"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cern.ch/gasior/pro/DOROS/docs/DOROS-C_SIS_device_inventory.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8.bin"/><Relationship Id="rId18" Type="http://schemas.openxmlformats.org/officeDocument/2006/relationships/image" Target="../media/image23.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2.emf"/><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6.bin"/><Relationship Id="rId14"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12.bin"/><Relationship Id="rId10"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ern.ch/gasior/pro/DOR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ern.ch/gasior/pro/DOROS/docs/DOROS-C_SIS_device_inventory.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ern.ch/gasior/pro/DOROS/pict_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isrec.cern.ch/gisportal/rack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endParaRPr lang="en-GB" dirty="0"/>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a:t>
            </a:fld>
            <a:endParaRPr lang="en-GB" dirty="0"/>
          </a:p>
        </p:txBody>
      </p:sp>
      <p:sp>
        <p:nvSpPr>
          <p:cNvPr id="4" name="Rectangle 2"/>
          <p:cNvSpPr txBox="1">
            <a:spLocks noChangeArrowheads="1"/>
          </p:cNvSpPr>
          <p:nvPr/>
        </p:nvSpPr>
        <p:spPr>
          <a:xfrm>
            <a:off x="0" y="740651"/>
            <a:ext cx="9144000" cy="1872112"/>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sz="3200" dirty="0" smtClean="0"/>
              <a:t>Exchanging an interlocked</a:t>
            </a:r>
            <a:br>
              <a:rPr lang="en-GB" sz="3200" dirty="0" smtClean="0"/>
            </a:br>
            <a:r>
              <a:rPr lang="en-GB" sz="3200" dirty="0" smtClean="0"/>
              <a:t>collimator DOROS front-end</a:t>
            </a:r>
          </a:p>
          <a:p>
            <a:pPr eaLnBrk="1" hangingPunct="1"/>
            <a:endParaRPr lang="en-GB" sz="1000" b="0" dirty="0" smtClean="0"/>
          </a:p>
          <a:p>
            <a:pPr eaLnBrk="1" hangingPunct="1"/>
            <a:r>
              <a:rPr lang="en-GB" sz="1000" b="0" dirty="0" smtClean="0"/>
              <a:t>Hoping for the best (= a local power cycle is enough)</a:t>
            </a:r>
            <a:br>
              <a:rPr lang="en-GB" sz="1000" b="0" dirty="0" smtClean="0"/>
            </a:br>
            <a:r>
              <a:rPr lang="en-GB" sz="1000" b="0" dirty="0" smtClean="0"/>
              <a:t>but preparing for the worst (= the first DOROS front-end is finally out of order)</a:t>
            </a:r>
          </a:p>
        </p:txBody>
      </p:sp>
      <p:sp>
        <p:nvSpPr>
          <p:cNvPr id="8" name="Rectangle 4"/>
          <p:cNvSpPr>
            <a:spLocks noChangeArrowheads="1"/>
          </p:cNvSpPr>
          <p:nvPr/>
        </p:nvSpPr>
        <p:spPr bwMode="auto">
          <a:xfrm>
            <a:off x="577880" y="4081885"/>
            <a:ext cx="4832955" cy="21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spcBef>
                <a:spcPts val="0"/>
              </a:spcBef>
              <a:spcAft>
                <a:spcPts val="400"/>
              </a:spcAft>
            </a:pPr>
            <a:r>
              <a:rPr lang="en-GB" sz="1200" dirty="0" smtClean="0"/>
              <a:t>Action summary:</a:t>
            </a:r>
          </a:p>
          <a:p>
            <a:pPr algn="l">
              <a:spcBef>
                <a:spcPts val="0"/>
              </a:spcBef>
              <a:spcAft>
                <a:spcPts val="400"/>
              </a:spcAft>
            </a:pPr>
            <a:endParaRPr lang="en-GB" sz="1200" dirty="0" smtClean="0"/>
          </a:p>
          <a:p>
            <a:pPr marL="228600" indent="-228600" algn="l">
              <a:spcBef>
                <a:spcPts val="0"/>
              </a:spcBef>
              <a:spcAft>
                <a:spcPts val="400"/>
              </a:spcAft>
              <a:buAutoNum type="arabicPeriod"/>
            </a:pPr>
            <a:r>
              <a:rPr lang="en-GB" sz="1200" dirty="0" smtClean="0"/>
              <a:t>Identify the suspected front-end (slide 3)</a:t>
            </a:r>
          </a:p>
          <a:p>
            <a:pPr marL="228600" indent="-228600" algn="l">
              <a:spcBef>
                <a:spcPts val="0"/>
              </a:spcBef>
              <a:spcAft>
                <a:spcPts val="400"/>
              </a:spcAft>
              <a:buAutoNum type="arabicPeriod"/>
            </a:pPr>
            <a:r>
              <a:rPr lang="en-GB" sz="1200" dirty="0" smtClean="0"/>
              <a:t>Find a replacement front-end (slide 4)</a:t>
            </a:r>
          </a:p>
          <a:p>
            <a:pPr marL="228600" indent="-228600" algn="l">
              <a:spcBef>
                <a:spcPts val="0"/>
              </a:spcBef>
              <a:spcAft>
                <a:spcPts val="400"/>
              </a:spcAft>
              <a:buAutoNum type="arabicPeriod"/>
            </a:pPr>
            <a:r>
              <a:rPr lang="en-GB" sz="1200" dirty="0" smtClean="0"/>
              <a:t>Configure the replacement front-end (slides 5, 6, 7)</a:t>
            </a:r>
          </a:p>
          <a:p>
            <a:pPr marL="228600" indent="-228600" algn="l">
              <a:spcBef>
                <a:spcPts val="0"/>
              </a:spcBef>
              <a:spcAft>
                <a:spcPts val="400"/>
              </a:spcAft>
              <a:buAutoNum type="arabicPeriod"/>
            </a:pPr>
            <a:r>
              <a:rPr lang="en-GB" sz="1200" dirty="0" smtClean="0"/>
              <a:t>Prepare the tunnel intervention (slide 8)</a:t>
            </a:r>
          </a:p>
          <a:p>
            <a:pPr marL="228600" indent="-228600" algn="l">
              <a:spcBef>
                <a:spcPts val="0"/>
              </a:spcBef>
              <a:spcAft>
                <a:spcPts val="400"/>
              </a:spcAft>
              <a:buAutoNum type="arabicPeriod"/>
            </a:pPr>
            <a:r>
              <a:rPr lang="en-GB" sz="1200" dirty="0"/>
              <a:t>Localise the suspected front-end on the </a:t>
            </a:r>
            <a:r>
              <a:rPr lang="en-GB" sz="1200" dirty="0" smtClean="0"/>
              <a:t>map (slide 9)</a:t>
            </a:r>
          </a:p>
          <a:p>
            <a:pPr marL="228600" indent="-228600" algn="l">
              <a:spcBef>
                <a:spcPts val="0"/>
              </a:spcBef>
              <a:spcAft>
                <a:spcPts val="400"/>
              </a:spcAft>
              <a:buAutoNum type="arabicPeriod"/>
            </a:pPr>
            <a:r>
              <a:rPr lang="en-GB" sz="1200" dirty="0" smtClean="0"/>
              <a:t>In </a:t>
            </a:r>
            <a:r>
              <a:rPr lang="en-GB" sz="1200" dirty="0"/>
              <a:t>the tunnel: Is anything wrong with the </a:t>
            </a:r>
            <a:r>
              <a:rPr lang="en-GB" sz="1200" dirty="0" smtClean="0"/>
              <a:t>front-end ? (slide 10)</a:t>
            </a:r>
          </a:p>
          <a:p>
            <a:pPr marL="228600" indent="-228600" algn="l">
              <a:spcBef>
                <a:spcPts val="0"/>
              </a:spcBef>
              <a:spcAft>
                <a:spcPts val="400"/>
              </a:spcAft>
              <a:buAutoNum type="arabicPeriod"/>
            </a:pPr>
            <a:r>
              <a:rPr lang="en-GB" sz="1200" dirty="0" smtClean="0"/>
              <a:t>Before </a:t>
            </a:r>
            <a:r>
              <a:rPr lang="en-GB" sz="1200" dirty="0"/>
              <a:t>you exchange the </a:t>
            </a:r>
            <a:r>
              <a:rPr lang="en-GB" sz="1200" dirty="0" smtClean="0"/>
              <a:t>front-end (slide 11)</a:t>
            </a:r>
          </a:p>
          <a:p>
            <a:pPr marL="228600" indent="-228600" algn="l">
              <a:spcBef>
                <a:spcPts val="0"/>
              </a:spcBef>
              <a:spcAft>
                <a:spcPts val="400"/>
              </a:spcAft>
              <a:buAutoNum type="arabicPeriod"/>
            </a:pPr>
            <a:r>
              <a:rPr lang="en-GB" sz="1200" dirty="0" smtClean="0"/>
              <a:t>Exchanging the front-end (slides 12, 13)</a:t>
            </a:r>
          </a:p>
        </p:txBody>
      </p:sp>
      <p:sp>
        <p:nvSpPr>
          <p:cNvPr id="6" name="Rectangle 4"/>
          <p:cNvSpPr>
            <a:spLocks noChangeArrowheads="1"/>
          </p:cNvSpPr>
          <p:nvPr/>
        </p:nvSpPr>
        <p:spPr bwMode="auto">
          <a:xfrm>
            <a:off x="7068325" y="6300800"/>
            <a:ext cx="1920250" cy="28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a:spcBef>
                <a:spcPts val="0"/>
              </a:spcBef>
              <a:spcAft>
                <a:spcPts val="400"/>
              </a:spcAft>
            </a:pPr>
            <a:r>
              <a:rPr lang="en-GB" sz="1000" dirty="0" smtClean="0"/>
              <a:t>Last updated on 26/09/17</a:t>
            </a:r>
          </a:p>
        </p:txBody>
      </p:sp>
      <p:sp>
        <p:nvSpPr>
          <p:cNvPr id="5" name="Rectangle 4"/>
          <p:cNvSpPr/>
          <p:nvPr/>
        </p:nvSpPr>
        <p:spPr>
          <a:xfrm>
            <a:off x="193830" y="2805753"/>
            <a:ext cx="8721570" cy="461665"/>
          </a:xfrm>
          <a:prstGeom prst="rect">
            <a:avLst/>
          </a:prstGeom>
        </p:spPr>
        <p:txBody>
          <a:bodyPr wrap="square">
            <a:spAutoFit/>
          </a:bodyPr>
          <a:lstStyle/>
          <a:p>
            <a:pPr>
              <a:spcBef>
                <a:spcPts val="400"/>
              </a:spcBef>
              <a:spcAft>
                <a:spcPts val="400"/>
              </a:spcAft>
            </a:pPr>
            <a:r>
              <a:rPr lang="en-GB" sz="1200" dirty="0" smtClean="0"/>
              <a:t>NOTE:  In </a:t>
            </a:r>
            <a:r>
              <a:rPr lang="en-GB" sz="1200" dirty="0"/>
              <a:t>principle only collimator DROS front-ends used </a:t>
            </a:r>
            <a:r>
              <a:rPr lang="en-GB" sz="1200" dirty="0" smtClean="0"/>
              <a:t>by the software </a:t>
            </a:r>
            <a:r>
              <a:rPr lang="en-GB" sz="1200" dirty="0"/>
              <a:t>interlock system </a:t>
            </a:r>
            <a:r>
              <a:rPr lang="en-GB" sz="1200" dirty="0" smtClean="0"/>
              <a:t>are </a:t>
            </a:r>
            <a:r>
              <a:rPr lang="en-GB" sz="1200" dirty="0"/>
              <a:t>critical for the LHC </a:t>
            </a:r>
            <a:r>
              <a:rPr lang="en-GB" sz="1200" dirty="0" smtClean="0"/>
              <a:t>operation. </a:t>
            </a:r>
            <a:br>
              <a:rPr lang="en-GB" sz="1200" dirty="0" smtClean="0"/>
            </a:br>
            <a:r>
              <a:rPr lang="en-GB" sz="1200" dirty="0" smtClean="0"/>
              <a:t>    This </a:t>
            </a:r>
            <a:r>
              <a:rPr lang="en-GB" sz="1200" dirty="0"/>
              <a:t>description focuses on the interlocked front-ends, however, </a:t>
            </a:r>
            <a:r>
              <a:rPr lang="en-GB" sz="1200" dirty="0" smtClean="0"/>
              <a:t>it is also valid </a:t>
            </a:r>
            <a:r>
              <a:rPr lang="en-GB" sz="1200" dirty="0"/>
              <a:t>for any other DOROS front-end.</a:t>
            </a:r>
          </a:p>
        </p:txBody>
      </p:sp>
    </p:spTree>
    <p:extLst>
      <p:ext uri="{BB962C8B-B14F-4D97-AF65-F5344CB8AC3E}">
        <p14:creationId xmlns:p14="http://schemas.microsoft.com/office/powerpoint/2010/main" val="3511886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10</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6</a:t>
            </a:r>
            <a:r>
              <a:rPr lang="en-GB" dirty="0" smtClean="0"/>
              <a:t>. In the tunnel: Is anything wrong with the front-end ?</a:t>
            </a:r>
            <a:endParaRPr lang="en-GB" dirty="0"/>
          </a:p>
        </p:txBody>
      </p:sp>
      <p:sp>
        <p:nvSpPr>
          <p:cNvPr id="16" name="Rectangle 4"/>
          <p:cNvSpPr>
            <a:spLocks noChangeArrowheads="1"/>
          </p:cNvSpPr>
          <p:nvPr/>
        </p:nvSpPr>
        <p:spPr bwMode="auto">
          <a:xfrm>
            <a:off x="193830" y="625435"/>
            <a:ext cx="8683164" cy="51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lvl="0" indent="-152400" algn="l">
              <a:spcBef>
                <a:spcPts val="400"/>
              </a:spcBef>
              <a:spcAft>
                <a:spcPts val="400"/>
              </a:spcAft>
              <a:buFont typeface="Wingdings" pitchFamily="2" charset="2"/>
              <a:buChar char="§"/>
            </a:pPr>
            <a:r>
              <a:rPr lang="en-GB" sz="1200" dirty="0" smtClean="0"/>
              <a:t>Once you get to the rack with the bad front-end, double check that this is the front-end you should be dealing with.</a:t>
            </a:r>
            <a:br>
              <a:rPr lang="en-GB" sz="1200" dirty="0" smtClean="0"/>
            </a:br>
            <a:r>
              <a:rPr lang="en-GB" sz="1200" dirty="0" smtClean="0"/>
              <a:t>Each front-end has a label with the front-end ID, its network name and the names of the collimators. Examples are shown below.</a:t>
            </a:r>
          </a:p>
          <a:p>
            <a:pPr lvl="0" algn="l">
              <a:spcBef>
                <a:spcPts val="400"/>
              </a:spcBef>
              <a:spcAft>
                <a:spcPts val="400"/>
              </a:spcAft>
            </a:pPr>
            <a:endParaRPr lang="en-GB" sz="1200" dirty="0" smtClean="0"/>
          </a:p>
          <a:p>
            <a:pPr lvl="0" algn="l">
              <a:spcBef>
                <a:spcPts val="400"/>
              </a:spcBef>
              <a:spcAft>
                <a:spcPts val="400"/>
              </a:spcAft>
            </a:pPr>
            <a:endParaRPr lang="en-GB" sz="1200" dirty="0"/>
          </a:p>
          <a:p>
            <a:pPr lvl="0" algn="l">
              <a:spcBef>
                <a:spcPts val="400"/>
              </a:spcBef>
              <a:spcAft>
                <a:spcPts val="400"/>
              </a:spcAft>
            </a:pPr>
            <a:endParaRPr lang="en-GB" sz="1200" dirty="0" smtClean="0"/>
          </a:p>
          <a:p>
            <a:pPr marL="152400" lvl="0" indent="-152400" algn="l">
              <a:spcBef>
                <a:spcPts val="400"/>
              </a:spcBef>
              <a:spcAft>
                <a:spcPts val="400"/>
              </a:spcAft>
              <a:buFont typeface="Wingdings" pitchFamily="2" charset="2"/>
              <a:buChar char="§"/>
            </a:pPr>
            <a:endParaRPr lang="en-GB" sz="600" dirty="0" smtClean="0"/>
          </a:p>
          <a:p>
            <a:pPr marL="152400" lvl="0" indent="-152400" algn="l">
              <a:spcBef>
                <a:spcPts val="400"/>
              </a:spcBef>
              <a:spcAft>
                <a:spcPts val="400"/>
              </a:spcAft>
              <a:buFont typeface="Wingdings" pitchFamily="2" charset="2"/>
              <a:buChar char="§"/>
            </a:pPr>
            <a:r>
              <a:rPr lang="en-GB" sz="1200" dirty="0" smtClean="0"/>
              <a:t>It could be that the front-end data is not received by the FESA server but the front-end works just fine.</a:t>
            </a:r>
            <a:br>
              <a:rPr lang="en-GB" sz="1200" dirty="0" smtClean="0"/>
            </a:br>
            <a:r>
              <a:rPr lang="en-GB" sz="1200" dirty="0" smtClean="0"/>
              <a:t>This can happen if there is a problem with the Ethernet connection after the first Ethernet switch to which</a:t>
            </a:r>
            <a:br>
              <a:rPr lang="en-GB" sz="1200" dirty="0" smtClean="0"/>
            </a:br>
            <a:r>
              <a:rPr lang="en-GB" sz="1200" dirty="0" smtClean="0"/>
              <a:t>the front-end is directly connected. In this case the front-end operates correctly but the data is lost on the way.</a:t>
            </a:r>
            <a:br>
              <a:rPr lang="en-GB" sz="1200" dirty="0" smtClean="0"/>
            </a:br>
            <a:r>
              <a:rPr lang="en-GB" sz="1200" dirty="0" smtClean="0"/>
              <a:t>This is a consequence of the fact that the data is send as UDPs.</a:t>
            </a:r>
          </a:p>
          <a:p>
            <a:pPr lvl="0" algn="l">
              <a:spcBef>
                <a:spcPts val="0"/>
              </a:spcBef>
              <a:spcAft>
                <a:spcPts val="0"/>
              </a:spcAft>
            </a:pPr>
            <a:endParaRPr lang="en-GB" sz="600" dirty="0" smtClean="0"/>
          </a:p>
          <a:p>
            <a:pPr marL="152400" lvl="0" indent="-152400" algn="l">
              <a:spcBef>
                <a:spcPts val="400"/>
              </a:spcBef>
              <a:spcAft>
                <a:spcPts val="400"/>
              </a:spcAft>
              <a:buFont typeface="Wingdings" pitchFamily="2" charset="2"/>
              <a:buChar char="§"/>
            </a:pPr>
            <a:r>
              <a:rPr lang="en-GB" sz="1200" dirty="0" smtClean="0">
                <a:solidFill>
                  <a:srgbClr val="FF0000"/>
                </a:solidFill>
              </a:rPr>
              <a:t>The proper operation of the front-end is indicated by the following states of the front panel LEDs:</a:t>
            </a:r>
          </a:p>
          <a:p>
            <a:pPr marL="628650" lvl="1" indent="-171450" algn="l">
              <a:spcBef>
                <a:spcPts val="0"/>
              </a:spcBef>
              <a:spcAft>
                <a:spcPts val="200"/>
              </a:spcAft>
              <a:buFont typeface="Arial" pitchFamily="34" charset="0"/>
              <a:buChar char="•"/>
            </a:pPr>
            <a:r>
              <a:rPr lang="en-GB" sz="1200" dirty="0" smtClean="0">
                <a:solidFill>
                  <a:srgbClr val="FF0000"/>
                </a:solidFill>
              </a:rPr>
              <a:t>all 4 red power LEDs are lit with an equal brightness;</a:t>
            </a:r>
          </a:p>
          <a:p>
            <a:pPr marL="628650" lvl="1" indent="-171450" algn="l">
              <a:spcBef>
                <a:spcPts val="0"/>
              </a:spcBef>
              <a:spcAft>
                <a:spcPts val="200"/>
              </a:spcAft>
              <a:buFont typeface="Arial" pitchFamily="34" charset="0"/>
              <a:buChar char="•"/>
            </a:pPr>
            <a:r>
              <a:rPr lang="en-GB" sz="1200" dirty="0" smtClean="0">
                <a:solidFill>
                  <a:srgbClr val="FF0000"/>
                </a:solidFill>
              </a:rPr>
              <a:t>out of 8 status LEDs at least 4 </a:t>
            </a:r>
            <a:r>
              <a:rPr lang="en-GB" sz="1200" dirty="0">
                <a:solidFill>
                  <a:srgbClr val="FF0000"/>
                </a:solidFill>
              </a:rPr>
              <a:t>or 5 </a:t>
            </a:r>
            <a:r>
              <a:rPr lang="en-GB" sz="1200" dirty="0" smtClean="0">
                <a:solidFill>
                  <a:srgbClr val="FF0000"/>
                </a:solidFill>
              </a:rPr>
              <a:t>are flashing in green at a 1 </a:t>
            </a:r>
            <a:r>
              <a:rPr lang="en-GB" sz="1200" dirty="0">
                <a:solidFill>
                  <a:srgbClr val="FF0000"/>
                </a:solidFill>
              </a:rPr>
              <a:t>Hz </a:t>
            </a:r>
            <a:r>
              <a:rPr lang="en-GB" sz="1200" dirty="0" smtClean="0">
                <a:solidFill>
                  <a:srgbClr val="FF0000"/>
                </a:solidFill>
              </a:rPr>
              <a:t>rate:</a:t>
            </a:r>
            <a:r>
              <a:rPr lang="en-GB" sz="1200" dirty="0">
                <a:solidFill>
                  <a:srgbClr val="FF0000"/>
                </a:solidFill>
              </a:rPr>
              <a:t/>
            </a:r>
            <a:br>
              <a:rPr lang="en-GB" sz="1200" dirty="0">
                <a:solidFill>
                  <a:srgbClr val="FF0000"/>
                </a:solidFill>
              </a:rPr>
            </a:br>
            <a:r>
              <a:rPr lang="en-GB" sz="1200" dirty="0">
                <a:solidFill>
                  <a:srgbClr val="FF0000"/>
                </a:solidFill>
              </a:rPr>
              <a:t>the 4 lower ones with numbers 3, 4, 7, 8 and sometimes also LED number </a:t>
            </a:r>
            <a:r>
              <a:rPr lang="en-GB" sz="1200" dirty="0" smtClean="0">
                <a:solidFill>
                  <a:srgbClr val="FF0000"/>
                </a:solidFill>
              </a:rPr>
              <a:t>2.</a:t>
            </a:r>
          </a:p>
          <a:p>
            <a:pPr marL="151200" lvl="1" algn="l">
              <a:spcBef>
                <a:spcPts val="0"/>
              </a:spcBef>
              <a:spcAft>
                <a:spcPts val="200"/>
              </a:spcAft>
            </a:pPr>
            <a:r>
              <a:rPr lang="en-GB" sz="1200" dirty="0" smtClean="0">
                <a:solidFill>
                  <a:srgbClr val="FF0000"/>
                </a:solidFill>
              </a:rPr>
              <a:t>More details on the front panel LEDs are given in Appendix 2 (slides 14, 15 and 16).</a:t>
            </a:r>
          </a:p>
          <a:p>
            <a:pPr marL="152400" lvl="0" indent="-152400" algn="l">
              <a:spcBef>
                <a:spcPts val="0"/>
              </a:spcBef>
              <a:spcAft>
                <a:spcPts val="0"/>
              </a:spcAft>
              <a:buFont typeface="Wingdings" pitchFamily="2" charset="2"/>
              <a:buChar char="§"/>
            </a:pPr>
            <a:endParaRPr lang="en-GB" sz="600" dirty="0" smtClean="0">
              <a:solidFill>
                <a:srgbClr val="000000"/>
              </a:solidFill>
            </a:endParaRPr>
          </a:p>
          <a:p>
            <a:pPr marL="152400" lvl="0" indent="-152400" algn="l">
              <a:spcBef>
                <a:spcPts val="400"/>
              </a:spcBef>
              <a:spcAft>
                <a:spcPts val="400"/>
              </a:spcAft>
              <a:buFont typeface="Wingdings" pitchFamily="2" charset="2"/>
              <a:buChar char="§"/>
            </a:pPr>
            <a:r>
              <a:rPr lang="en-GB" sz="1200" dirty="0" smtClean="0">
                <a:solidFill>
                  <a:srgbClr val="000000"/>
                </a:solidFill>
              </a:rPr>
              <a:t>If you see that the front-end LEDs are in the above “everything OK” state, then check again that this is indeed</a:t>
            </a:r>
            <a:br>
              <a:rPr lang="en-GB" sz="1200" dirty="0" smtClean="0">
                <a:solidFill>
                  <a:srgbClr val="000000"/>
                </a:solidFill>
              </a:rPr>
            </a:br>
            <a:r>
              <a:rPr lang="en-GB" sz="1200" dirty="0" smtClean="0">
                <a:solidFill>
                  <a:srgbClr val="000000"/>
                </a:solidFill>
              </a:rPr>
              <a:t>the problematic front-end whose data is not received.</a:t>
            </a:r>
          </a:p>
          <a:p>
            <a:pPr marL="152400" indent="-152400" algn="l">
              <a:spcBef>
                <a:spcPts val="400"/>
              </a:spcBef>
              <a:spcAft>
                <a:spcPts val="400"/>
              </a:spcAft>
              <a:buFont typeface="Wingdings" pitchFamily="2" charset="2"/>
              <a:buChar char="§"/>
            </a:pPr>
            <a:r>
              <a:rPr lang="en-GB" sz="1200" dirty="0" smtClean="0">
                <a:solidFill>
                  <a:srgbClr val="000000"/>
                </a:solidFill>
              </a:rPr>
              <a:t>If this is the right front-end, make a power cycle.</a:t>
            </a:r>
          </a:p>
          <a:p>
            <a:pPr marL="152400" indent="-152400" algn="l">
              <a:spcBef>
                <a:spcPts val="400"/>
              </a:spcBef>
              <a:spcAft>
                <a:spcPts val="400"/>
              </a:spcAft>
              <a:buFont typeface="Wingdings" pitchFamily="2" charset="2"/>
              <a:buChar char="§"/>
            </a:pPr>
            <a:r>
              <a:rPr lang="en-GB" sz="1200" dirty="0" smtClean="0"/>
              <a:t>After maximally 30 seconds the front-end should return to the normal operation indicated by the LEDs.</a:t>
            </a:r>
            <a:br>
              <a:rPr lang="en-GB" sz="1200" dirty="0" smtClean="0"/>
            </a:br>
            <a:r>
              <a:rPr lang="en-GB" sz="1200" dirty="0" smtClean="0"/>
              <a:t>Then ask the CCC or one of the system experts to check whether the front-end data is now being received.</a:t>
            </a:r>
          </a:p>
          <a:p>
            <a:pPr marL="152400" indent="-152400" algn="l">
              <a:spcBef>
                <a:spcPts val="400"/>
              </a:spcBef>
              <a:spcAft>
                <a:spcPts val="400"/>
              </a:spcAft>
              <a:buFont typeface="Wingdings" pitchFamily="2" charset="2"/>
              <a:buChar char="§"/>
            </a:pPr>
            <a:r>
              <a:rPr lang="en-GB" sz="1200" dirty="0" smtClean="0"/>
              <a:t>If at this point the LEDs still indicate the proper operation and the data is not received by the FESA server, </a:t>
            </a:r>
            <a:br>
              <a:rPr lang="en-GB" sz="1200" dirty="0" smtClean="0"/>
            </a:br>
            <a:r>
              <a:rPr lang="en-GB" sz="1200" dirty="0" smtClean="0"/>
              <a:t>please ask the CCC to contact the Network </a:t>
            </a:r>
            <a:r>
              <a:rPr lang="en-GB" sz="1200" dirty="0"/>
              <a:t>S</a:t>
            </a:r>
            <a:r>
              <a:rPr lang="en-GB" sz="1200" dirty="0" smtClean="0"/>
              <a:t>ervice so that they diagnose the connection to the front-end.</a:t>
            </a:r>
            <a:br>
              <a:rPr lang="en-GB" sz="1200" dirty="0" smtClean="0"/>
            </a:br>
            <a:r>
              <a:rPr lang="en-GB" sz="1200" dirty="0" smtClean="0"/>
              <a:t>The front-end can be localised in the network by its unique name.</a:t>
            </a:r>
            <a:endParaRPr lang="en-GB" sz="1200" dirty="0"/>
          </a:p>
        </p:txBody>
      </p:sp>
      <p:grpSp>
        <p:nvGrpSpPr>
          <p:cNvPr id="20" name="Group 19"/>
          <p:cNvGrpSpPr/>
          <p:nvPr/>
        </p:nvGrpSpPr>
        <p:grpSpPr>
          <a:xfrm>
            <a:off x="1998865" y="1163105"/>
            <a:ext cx="4916753" cy="949541"/>
            <a:chOff x="1730030" y="1163104"/>
            <a:chExt cx="4916753" cy="949541"/>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030" y="1163104"/>
              <a:ext cx="1420184" cy="949541"/>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540" y="1163104"/>
              <a:ext cx="1420184" cy="9495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599" y="1163104"/>
              <a:ext cx="1420184" cy="949541"/>
            </a:xfrm>
            <a:prstGeom prst="rect">
              <a:avLst/>
            </a:prstGeom>
          </p:spPr>
        </p:pic>
      </p:grpSp>
    </p:spTree>
    <p:extLst>
      <p:ext uri="{BB962C8B-B14F-4D97-AF65-F5344CB8AC3E}">
        <p14:creationId xmlns:p14="http://schemas.microsoft.com/office/powerpoint/2010/main" val="3547271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11</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7</a:t>
            </a:r>
            <a:r>
              <a:rPr lang="en-GB" dirty="0" smtClean="0"/>
              <a:t>. Before you exchange the front-end</a:t>
            </a:r>
            <a:endParaRPr lang="en-GB" dirty="0"/>
          </a:p>
        </p:txBody>
      </p:sp>
      <p:sp>
        <p:nvSpPr>
          <p:cNvPr id="16" name="Rectangle 4"/>
          <p:cNvSpPr>
            <a:spLocks noChangeArrowheads="1"/>
          </p:cNvSpPr>
          <p:nvPr/>
        </p:nvSpPr>
        <p:spPr bwMode="auto">
          <a:xfrm>
            <a:off x="193830" y="587031"/>
            <a:ext cx="8683164" cy="51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lvl="0" indent="-152400" algn="l">
              <a:spcBef>
                <a:spcPts val="400"/>
              </a:spcBef>
              <a:spcAft>
                <a:spcPts val="400"/>
              </a:spcAft>
              <a:buFont typeface="Wingdings" pitchFamily="2" charset="2"/>
              <a:buChar char="§"/>
            </a:pPr>
            <a:r>
              <a:rPr lang="en-GB" sz="1200" dirty="0" smtClean="0"/>
              <a:t>First make sure that the front-end does not lack 230 V. </a:t>
            </a:r>
            <a:br>
              <a:rPr lang="en-GB" sz="1200" dirty="0" smtClean="0"/>
            </a:br>
            <a:r>
              <a:rPr lang="en-GB" sz="1200" dirty="0" smtClean="0"/>
              <a:t>Most likely this is the case if all 12 front panel LEDs are permanently off. </a:t>
            </a:r>
            <a:br>
              <a:rPr lang="en-GB" sz="1200" dirty="0" smtClean="0"/>
            </a:br>
            <a:r>
              <a:rPr lang="en-GB" sz="1200" dirty="0" smtClean="0"/>
              <a:t>Then please check:</a:t>
            </a:r>
          </a:p>
          <a:p>
            <a:pPr marL="628650" lvl="1" indent="-171450" algn="l">
              <a:spcBef>
                <a:spcPts val="0"/>
              </a:spcBef>
              <a:spcAft>
                <a:spcPts val="200"/>
              </a:spcAft>
              <a:buFont typeface="Arial" pitchFamily="34" charset="0"/>
              <a:buChar char="•"/>
            </a:pPr>
            <a:r>
              <a:rPr lang="en-GB" sz="1200" dirty="0" smtClean="0"/>
              <a:t>presence of 230 V in the socket from which the front-end is powered (you can use the indicator from the </a:t>
            </a:r>
            <a:r>
              <a:rPr lang="en-GB" sz="1200" dirty="0" err="1" smtClean="0"/>
              <a:t>toolbag</a:t>
            </a:r>
            <a:r>
              <a:rPr lang="en-GB" sz="1200" dirty="0" smtClean="0"/>
              <a:t>); </a:t>
            </a:r>
          </a:p>
          <a:p>
            <a:pPr marL="628650" lvl="1" indent="-171450" algn="l">
              <a:spcBef>
                <a:spcPts val="0"/>
              </a:spcBef>
              <a:spcAft>
                <a:spcPts val="200"/>
              </a:spcAft>
              <a:buFont typeface="Arial" pitchFamily="34" charset="0"/>
              <a:buChar char="•"/>
            </a:pPr>
            <a:r>
              <a:rPr lang="en-GB" sz="1200" dirty="0" smtClean="0"/>
              <a:t>differential circuit </a:t>
            </a:r>
            <a:r>
              <a:rPr lang="en-GB" sz="1200" dirty="0"/>
              <a:t>breaker of the socket to which the front-end is </a:t>
            </a:r>
            <a:r>
              <a:rPr lang="en-GB" sz="1200" dirty="0" smtClean="0"/>
              <a:t>connected;</a:t>
            </a:r>
            <a:endParaRPr lang="en-GB" sz="1200" dirty="0"/>
          </a:p>
          <a:p>
            <a:pPr marL="628650" lvl="1" indent="-171450" algn="l">
              <a:spcBef>
                <a:spcPts val="0"/>
              </a:spcBef>
              <a:spcAft>
                <a:spcPts val="200"/>
              </a:spcAft>
              <a:buFont typeface="Arial" pitchFamily="34" charset="0"/>
              <a:buChar char="•"/>
            </a:pPr>
            <a:r>
              <a:rPr lang="en-GB" sz="1200" dirty="0" smtClean="0"/>
              <a:t>the front-end fuse (one spare 10 A delayed fuse is inside the fuse drawer, more you have in the </a:t>
            </a:r>
            <a:r>
              <a:rPr lang="en-GB" sz="1200" dirty="0" err="1" smtClean="0"/>
              <a:t>toolbag</a:t>
            </a:r>
            <a:r>
              <a:rPr lang="en-GB" sz="1200" dirty="0" smtClean="0"/>
              <a:t>).</a:t>
            </a:r>
            <a:endParaRPr lang="en-GB" sz="1200" dirty="0"/>
          </a:p>
          <a:p>
            <a:pPr marL="152400" indent="-152400" algn="l">
              <a:spcBef>
                <a:spcPts val="400"/>
              </a:spcBef>
              <a:spcAft>
                <a:spcPts val="400"/>
              </a:spcAft>
              <a:buFont typeface="Wingdings" pitchFamily="2" charset="2"/>
              <a:buChar char="§"/>
            </a:pPr>
            <a:r>
              <a:rPr lang="en-GB" sz="1200" dirty="0" smtClean="0"/>
              <a:t>If some LEDs are on, please document the fault by taking a photo of the front panel. </a:t>
            </a:r>
          </a:p>
          <a:p>
            <a:pPr marL="152400" indent="-152400" algn="l">
              <a:spcBef>
                <a:spcPts val="400"/>
              </a:spcBef>
              <a:spcAft>
                <a:spcPts val="400"/>
              </a:spcAft>
              <a:buFont typeface="Wingdings" pitchFamily="2" charset="2"/>
              <a:buChar char="§"/>
            </a:pPr>
            <a:r>
              <a:rPr lang="en-GB" sz="1200" dirty="0" smtClean="0"/>
              <a:t>Make a power cycle of the front-end.</a:t>
            </a:r>
          </a:p>
          <a:p>
            <a:pPr marL="152400" indent="-152400" algn="l">
              <a:spcBef>
                <a:spcPts val="400"/>
              </a:spcBef>
              <a:spcAft>
                <a:spcPts val="400"/>
              </a:spcAft>
              <a:buFont typeface="Wingdings" pitchFamily="2" charset="2"/>
              <a:buChar char="§"/>
            </a:pPr>
            <a:r>
              <a:rPr lang="en-GB" sz="1200" dirty="0" smtClean="0"/>
              <a:t>If the LEDs indicate that the front-end started correctly (as explained on the previous slide), </a:t>
            </a:r>
            <a:br>
              <a:rPr lang="en-GB" sz="1200" dirty="0" smtClean="0"/>
            </a:br>
            <a:r>
              <a:rPr lang="en-GB" sz="1200" dirty="0" smtClean="0"/>
              <a:t>then ask </a:t>
            </a:r>
            <a:r>
              <a:rPr lang="en-GB" sz="1200" dirty="0"/>
              <a:t>the CCC or one of the system experts to </a:t>
            </a:r>
            <a:r>
              <a:rPr lang="en-GB" sz="1200" dirty="0" smtClean="0"/>
              <a:t>check whether </a:t>
            </a:r>
            <a:r>
              <a:rPr lang="en-GB" sz="1200" dirty="0"/>
              <a:t>the front-end </a:t>
            </a:r>
            <a:r>
              <a:rPr lang="en-GB" sz="1200" dirty="0" smtClean="0"/>
              <a:t>started sending data.</a:t>
            </a:r>
          </a:p>
          <a:p>
            <a:pPr marL="152400" indent="-152400" algn="l">
              <a:spcBef>
                <a:spcPts val="400"/>
              </a:spcBef>
              <a:spcAft>
                <a:spcPts val="400"/>
              </a:spcAft>
              <a:buFont typeface="Wingdings" pitchFamily="2" charset="2"/>
              <a:buChar char="§"/>
            </a:pPr>
            <a:r>
              <a:rPr lang="en-GB" sz="1200" dirty="0" smtClean="0"/>
              <a:t>If it looks as the front-end still does not work properly, please make a second power-cycle.</a:t>
            </a:r>
            <a:br>
              <a:rPr lang="en-GB" sz="1200" dirty="0" smtClean="0"/>
            </a:br>
            <a:r>
              <a:rPr lang="en-GB" sz="1200" dirty="0" smtClean="0"/>
              <a:t>DOROS front-ends have two redundant program memories used alternately upon each powering up,</a:t>
            </a:r>
            <a:br>
              <a:rPr lang="en-GB" sz="1200" dirty="0" smtClean="0"/>
            </a:br>
            <a:r>
              <a:rPr lang="en-GB" sz="1200" dirty="0" smtClean="0"/>
              <a:t>so it could be that the front-end starts correctly on the second attempt.</a:t>
            </a:r>
          </a:p>
          <a:p>
            <a:pPr marL="152400" indent="-152400" algn="l">
              <a:spcBef>
                <a:spcPts val="400"/>
              </a:spcBef>
              <a:spcAft>
                <a:spcPts val="400"/>
              </a:spcAft>
              <a:buFont typeface="Wingdings" pitchFamily="2" charset="2"/>
              <a:buChar char="§"/>
            </a:pPr>
            <a:r>
              <a:rPr lang="en-GB" sz="1200" dirty="0" smtClean="0"/>
              <a:t>If you see that all 4 power LEDs are on with equal brightness and only some status LEDs are on, it could be that</a:t>
            </a:r>
            <a:br>
              <a:rPr lang="en-GB" sz="1200" dirty="0" smtClean="0"/>
            </a:br>
            <a:r>
              <a:rPr lang="en-GB" sz="1200" dirty="0" smtClean="0"/>
              <a:t>the Ethernet SFP module is out of order. Then you should exchange it with a spare module from the </a:t>
            </a:r>
            <a:r>
              <a:rPr lang="en-GB" sz="1200" dirty="0" err="1" smtClean="0"/>
              <a:t>toolbag</a:t>
            </a:r>
            <a:r>
              <a:rPr lang="en-GB" sz="1200" dirty="0" smtClean="0"/>
              <a:t>.</a:t>
            </a:r>
            <a:br>
              <a:rPr lang="en-GB" sz="1200" dirty="0" smtClean="0"/>
            </a:br>
            <a:r>
              <a:rPr lang="en-GB" sz="1200" dirty="0" smtClean="0"/>
              <a:t>It makes sense to exchange the Ethernet SFP when the status LEDs are in one of the following states:</a:t>
            </a:r>
          </a:p>
          <a:p>
            <a:pPr marL="628650" lvl="1" indent="-171450" algn="l">
              <a:spcBef>
                <a:spcPts val="0"/>
              </a:spcBef>
              <a:spcAft>
                <a:spcPts val="200"/>
              </a:spcAft>
              <a:buFont typeface="Arial" pitchFamily="34" charset="0"/>
              <a:buChar char="•"/>
            </a:pPr>
            <a:r>
              <a:rPr lang="en-GB" sz="1200" dirty="0" smtClean="0"/>
              <a:t>LED 1 lit in red and flashing at 1 Hz (= SFP module not seen by the front-end);</a:t>
            </a:r>
          </a:p>
          <a:p>
            <a:pPr marL="628650" lvl="1" indent="-171450" algn="l">
              <a:spcBef>
                <a:spcPts val="0"/>
              </a:spcBef>
              <a:spcAft>
                <a:spcPts val="200"/>
              </a:spcAft>
              <a:buFont typeface="Arial" pitchFamily="34" charset="0"/>
              <a:buChar char="•"/>
            </a:pPr>
            <a:r>
              <a:rPr lang="en-GB" sz="1200" dirty="0"/>
              <a:t>s</a:t>
            </a:r>
            <a:r>
              <a:rPr lang="en-GB" sz="1200" dirty="0" smtClean="0"/>
              <a:t>tatus LEDs 1 and 2 lit in green and LED 3 flashing in red at 1 Hz (= no Ethernet link).</a:t>
            </a:r>
            <a:br>
              <a:rPr lang="en-GB" sz="1200" dirty="0" smtClean="0"/>
            </a:br>
            <a:endParaRPr lang="en-GB" sz="1200" dirty="0" smtClean="0"/>
          </a:p>
        </p:txBody>
      </p:sp>
    </p:spTree>
    <p:extLst>
      <p:ext uri="{BB962C8B-B14F-4D97-AF65-F5344CB8AC3E}">
        <p14:creationId xmlns:p14="http://schemas.microsoft.com/office/powerpoint/2010/main" val="218838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12</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8</a:t>
            </a:r>
            <a:r>
              <a:rPr lang="en-GB" dirty="0" smtClean="0"/>
              <a:t>.1. Exchanging the front-end (1/2)</a:t>
            </a:r>
            <a:endParaRPr lang="en-GB" dirty="0"/>
          </a:p>
        </p:txBody>
      </p:sp>
      <p:sp>
        <p:nvSpPr>
          <p:cNvPr id="16" name="Rectangle 4"/>
          <p:cNvSpPr>
            <a:spLocks noChangeArrowheads="1"/>
          </p:cNvSpPr>
          <p:nvPr/>
        </p:nvSpPr>
        <p:spPr bwMode="auto">
          <a:xfrm>
            <a:off x="193830" y="587031"/>
            <a:ext cx="8683164" cy="51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lvl="0" indent="-152400" algn="l">
              <a:spcBef>
                <a:spcPts val="400"/>
              </a:spcBef>
              <a:spcAft>
                <a:spcPts val="400"/>
              </a:spcAft>
              <a:buFont typeface="Wingdings" pitchFamily="2" charset="2"/>
              <a:buChar char="§"/>
            </a:pPr>
            <a:r>
              <a:rPr lang="en-GB" sz="1200" dirty="0" smtClean="0"/>
              <a:t>Before you start exchanging the front-end, please make photos of the installation from the front and from the back.</a:t>
            </a:r>
            <a:br>
              <a:rPr lang="en-GB" sz="1200" dirty="0" smtClean="0"/>
            </a:br>
            <a:r>
              <a:rPr lang="en-GB" sz="1200" dirty="0" smtClean="0"/>
              <a:t>Such photos may help to verify that the installation is the </a:t>
            </a:r>
            <a:r>
              <a:rPr lang="en-GB" sz="1200" dirty="0"/>
              <a:t>same after the </a:t>
            </a:r>
            <a:r>
              <a:rPr lang="en-GB" sz="1200" dirty="0" smtClean="0"/>
              <a:t>intervention.</a:t>
            </a:r>
          </a:p>
          <a:p>
            <a:pPr marL="152400" lvl="0" indent="-152400" algn="l">
              <a:spcBef>
                <a:spcPts val="400"/>
              </a:spcBef>
              <a:spcAft>
                <a:spcPts val="400"/>
              </a:spcAft>
              <a:buFont typeface="Wingdings" pitchFamily="2" charset="2"/>
              <a:buChar char="§"/>
            </a:pPr>
            <a:r>
              <a:rPr lang="en-GB" sz="1200" dirty="0" smtClean="0"/>
              <a:t>Do not rush to remove the old front-end. Go step by step, as explained below.</a:t>
            </a:r>
          </a:p>
          <a:p>
            <a:pPr marL="152400" lvl="0" indent="-152400" algn="l">
              <a:spcBef>
                <a:spcPts val="400"/>
              </a:spcBef>
              <a:spcAft>
                <a:spcPts val="400"/>
              </a:spcAft>
              <a:buFont typeface="Wingdings" pitchFamily="2" charset="2"/>
              <a:buChar char="§"/>
            </a:pPr>
            <a:r>
              <a:rPr lang="en-GB" sz="1200" dirty="0" smtClean="0"/>
              <a:t>First check whether the new front-end gets the Ethernet correctly. This should be done before installing the front-end </a:t>
            </a:r>
            <a:br>
              <a:rPr lang="en-GB" sz="1200" dirty="0" smtClean="0"/>
            </a:br>
            <a:r>
              <a:rPr lang="en-GB" sz="1200" dirty="0" smtClean="0"/>
              <a:t>in the rack, just in case that the Ethernet does not work and the front-end must be opened to verify</a:t>
            </a:r>
            <a:br>
              <a:rPr lang="en-GB" sz="1200" dirty="0" smtClean="0"/>
            </a:br>
            <a:r>
              <a:rPr lang="en-GB" sz="1200" dirty="0" smtClean="0"/>
              <a:t>the DIP switches with the front-end ID.</a:t>
            </a:r>
          </a:p>
          <a:p>
            <a:pPr marL="628650" lvl="1" indent="-171450" algn="l">
              <a:spcBef>
                <a:spcPts val="0"/>
              </a:spcBef>
              <a:spcAft>
                <a:spcPts val="200"/>
              </a:spcAft>
              <a:buFont typeface="Arial" pitchFamily="34" charset="0"/>
              <a:buChar char="•"/>
            </a:pPr>
            <a:r>
              <a:rPr lang="en-GB" sz="1200" dirty="0" smtClean="0"/>
              <a:t>If </a:t>
            </a:r>
            <a:r>
              <a:rPr lang="en-GB" sz="1200" dirty="0"/>
              <a:t>there is </a:t>
            </a:r>
            <a:r>
              <a:rPr lang="en-GB" sz="1200" dirty="0" smtClean="0"/>
              <a:t>some room </a:t>
            </a:r>
            <a:r>
              <a:rPr lang="en-GB" sz="1200" dirty="0"/>
              <a:t>above the old front-end </a:t>
            </a:r>
            <a:r>
              <a:rPr lang="en-GB" sz="1200" dirty="0" smtClean="0"/>
              <a:t>you </a:t>
            </a:r>
            <a:r>
              <a:rPr lang="en-GB" sz="1200" dirty="0"/>
              <a:t>may consider putting the new front-end </a:t>
            </a:r>
            <a:r>
              <a:rPr lang="en-GB" sz="1200" dirty="0" smtClean="0"/>
              <a:t>for the testing just</a:t>
            </a:r>
            <a:br>
              <a:rPr lang="en-GB" sz="1200" dirty="0" smtClean="0"/>
            </a:br>
            <a:r>
              <a:rPr lang="en-GB" sz="1200" dirty="0" smtClean="0"/>
              <a:t>on </a:t>
            </a:r>
            <a:r>
              <a:rPr lang="en-GB" sz="1200" dirty="0"/>
              <a:t>top of </a:t>
            </a:r>
            <a:r>
              <a:rPr lang="en-GB" sz="1200" dirty="0" smtClean="0"/>
              <a:t>the old one. If </a:t>
            </a:r>
            <a:r>
              <a:rPr lang="en-GB" sz="1200" dirty="0"/>
              <a:t>there is no room, </a:t>
            </a:r>
            <a:r>
              <a:rPr lang="en-GB" sz="1200" dirty="0" smtClean="0"/>
              <a:t>put </a:t>
            </a:r>
            <a:r>
              <a:rPr lang="en-GB" sz="1200" dirty="0"/>
              <a:t>the </a:t>
            </a:r>
            <a:r>
              <a:rPr lang="en-GB" sz="1200" dirty="0" smtClean="0"/>
              <a:t>new front-end on </a:t>
            </a:r>
            <a:r>
              <a:rPr lang="en-GB" sz="1200" dirty="0"/>
              <a:t>the floor. </a:t>
            </a:r>
            <a:endParaRPr lang="en-GB" sz="1200" dirty="0" smtClean="0"/>
          </a:p>
          <a:p>
            <a:pPr marL="628650" lvl="1" indent="-171450" algn="l">
              <a:spcBef>
                <a:spcPts val="0"/>
              </a:spcBef>
              <a:spcAft>
                <a:spcPts val="200"/>
              </a:spcAft>
              <a:buFont typeface="Arial" pitchFamily="34" charset="0"/>
              <a:buChar char="•"/>
            </a:pPr>
            <a:r>
              <a:rPr lang="en-GB" sz="1200" dirty="0" smtClean="0"/>
              <a:t>Power the new front-end. You may use the spare power cord from the </a:t>
            </a:r>
            <a:r>
              <a:rPr lang="en-GB" sz="1200" dirty="0" err="1" smtClean="0"/>
              <a:t>toolbag</a:t>
            </a:r>
            <a:r>
              <a:rPr lang="en-GB" sz="1200" dirty="0" smtClean="0"/>
              <a:t>.</a:t>
            </a:r>
          </a:p>
          <a:p>
            <a:pPr marL="628650" lvl="1" indent="-171450" algn="l">
              <a:spcBef>
                <a:spcPts val="0"/>
              </a:spcBef>
              <a:spcAft>
                <a:spcPts val="200"/>
              </a:spcAft>
              <a:buFont typeface="Arial" pitchFamily="34" charset="0"/>
              <a:buChar char="•"/>
            </a:pPr>
            <a:r>
              <a:rPr lang="en-GB" sz="1200" dirty="0" smtClean="0"/>
              <a:t>Connect the Ethernet cable. If </a:t>
            </a:r>
            <a:r>
              <a:rPr lang="en-GB" sz="1200" dirty="0"/>
              <a:t>necessary, the Ethernet cable you could extend with </a:t>
            </a:r>
            <a:r>
              <a:rPr lang="en-GB" sz="1200" dirty="0" smtClean="0"/>
              <a:t>spares from </a:t>
            </a:r>
            <a:r>
              <a:rPr lang="en-GB" sz="1200" dirty="0"/>
              <a:t>the </a:t>
            </a:r>
            <a:r>
              <a:rPr lang="en-GB" sz="1200" dirty="0" err="1"/>
              <a:t>toolbag</a:t>
            </a:r>
            <a:r>
              <a:rPr lang="en-GB" sz="1200" dirty="0" smtClean="0"/>
              <a:t>.</a:t>
            </a:r>
          </a:p>
          <a:p>
            <a:pPr marL="628650" lvl="1" indent="-171450" algn="l">
              <a:spcBef>
                <a:spcPts val="0"/>
              </a:spcBef>
              <a:spcAft>
                <a:spcPts val="200"/>
              </a:spcAft>
              <a:buFont typeface="Arial" pitchFamily="34" charset="0"/>
              <a:buChar char="•"/>
            </a:pPr>
            <a:r>
              <a:rPr lang="en-GB" sz="1200" dirty="0" smtClean="0"/>
              <a:t>Check the front-panel LEDs. After maximally 30 seconds they should indicate the proper operation,</a:t>
            </a:r>
            <a:br>
              <a:rPr lang="en-GB" sz="1200" dirty="0" smtClean="0"/>
            </a:br>
            <a:r>
              <a:rPr lang="en-GB" sz="1200" dirty="0" smtClean="0"/>
              <a:t>as explained on slide 9 and in Appendix 2  on slide 15.</a:t>
            </a:r>
          </a:p>
          <a:p>
            <a:pPr marL="152400" lvl="0" indent="-152400" algn="l">
              <a:spcBef>
                <a:spcPts val="400"/>
              </a:spcBef>
              <a:spcAft>
                <a:spcPts val="400"/>
              </a:spcAft>
              <a:buFont typeface="Wingdings" pitchFamily="2" charset="2"/>
              <a:buChar char="§"/>
            </a:pPr>
            <a:r>
              <a:rPr lang="en-GB" sz="1200" dirty="0" smtClean="0"/>
              <a:t>If the front-end gest the Ethernet correctly, then start the front-end exchange, as described on the next page.</a:t>
            </a:r>
          </a:p>
          <a:p>
            <a:pPr marL="152400" lvl="0" indent="-152400" algn="l">
              <a:spcBef>
                <a:spcPts val="400"/>
              </a:spcBef>
              <a:spcAft>
                <a:spcPts val="400"/>
              </a:spcAft>
              <a:buFont typeface="Wingdings" pitchFamily="2" charset="2"/>
              <a:buChar char="§"/>
            </a:pPr>
            <a:r>
              <a:rPr lang="en-GB" sz="1200" dirty="0" smtClean="0"/>
              <a:t>If the Ethernet does not work, please make first a power cycle.</a:t>
            </a:r>
          </a:p>
          <a:p>
            <a:pPr marL="152400" indent="-152400" algn="l">
              <a:spcBef>
                <a:spcPts val="400"/>
              </a:spcBef>
              <a:spcAft>
                <a:spcPts val="400"/>
              </a:spcAft>
              <a:buFont typeface="Wingdings" pitchFamily="2" charset="2"/>
              <a:buChar char="§"/>
            </a:pPr>
            <a:r>
              <a:rPr lang="en-GB" sz="1200" dirty="0"/>
              <a:t>If the Ethernet still does not work, </a:t>
            </a:r>
            <a:r>
              <a:rPr lang="en-GB" sz="1200" dirty="0" smtClean="0"/>
              <a:t>then turn the front-end off. Unplug the power cord and open </a:t>
            </a:r>
            <a:r>
              <a:rPr lang="en-GB" sz="1200" dirty="0"/>
              <a:t>the front-end </a:t>
            </a:r>
            <a:r>
              <a:rPr lang="en-GB" sz="1200" dirty="0" smtClean="0"/>
              <a:t/>
            </a:r>
            <a:br>
              <a:rPr lang="en-GB" sz="1200" dirty="0" smtClean="0"/>
            </a:br>
            <a:r>
              <a:rPr lang="en-GB" sz="1200" dirty="0" smtClean="0"/>
              <a:t>to verify the </a:t>
            </a:r>
            <a:r>
              <a:rPr lang="en-GB" sz="1200" dirty="0"/>
              <a:t>DIP switches with the front-end ID</a:t>
            </a:r>
            <a:r>
              <a:rPr lang="en-GB" sz="1200" dirty="0" smtClean="0"/>
              <a:t>.</a:t>
            </a:r>
            <a:br>
              <a:rPr lang="en-GB" sz="1200" dirty="0" smtClean="0"/>
            </a:br>
            <a:r>
              <a:rPr lang="en-GB" sz="1200" dirty="0" smtClean="0"/>
              <a:t>The ID which should be programmed is also written on the front panel label of the “old” front-end.</a:t>
            </a:r>
            <a:br>
              <a:rPr lang="en-GB" sz="1200" dirty="0" smtClean="0"/>
            </a:br>
            <a:r>
              <a:rPr lang="en-GB" sz="1200" dirty="0" smtClean="0"/>
              <a:t>If the ID is correctly programmed, please anyway move each bit back and forth and make sure that each switch</a:t>
            </a:r>
            <a:br>
              <a:rPr lang="en-GB" sz="1200" dirty="0" smtClean="0"/>
            </a:br>
            <a:r>
              <a:rPr lang="en-GB" sz="1200" dirty="0" smtClean="0"/>
              <a:t>reaches the extreme position. Then close the top lid, power the front-end and check the front panel LEDs.</a:t>
            </a:r>
          </a:p>
          <a:p>
            <a:pPr marL="152400" lvl="0" indent="-152400" algn="l">
              <a:spcBef>
                <a:spcPts val="400"/>
              </a:spcBef>
              <a:spcAft>
                <a:spcPts val="400"/>
              </a:spcAft>
              <a:buFont typeface="Wingdings" pitchFamily="2" charset="2"/>
              <a:buChar char="§"/>
            </a:pPr>
            <a:r>
              <a:rPr lang="en-GB" sz="1200" dirty="0" smtClean="0"/>
              <a:t>If the Ethernet still does not work, </a:t>
            </a:r>
            <a:r>
              <a:rPr lang="en-GB" sz="1200" dirty="0"/>
              <a:t>please ask the CCC to contact the </a:t>
            </a:r>
            <a:r>
              <a:rPr lang="en-GB" sz="1200" dirty="0" smtClean="0"/>
              <a:t>Network </a:t>
            </a:r>
            <a:r>
              <a:rPr lang="en-GB" sz="1200" dirty="0"/>
              <a:t>S</a:t>
            </a:r>
            <a:r>
              <a:rPr lang="en-GB" sz="1200" dirty="0" smtClean="0"/>
              <a:t>ervice </a:t>
            </a:r>
            <a:r>
              <a:rPr lang="en-GB" sz="1200" dirty="0"/>
              <a:t>so that they </a:t>
            </a:r>
            <a:r>
              <a:rPr lang="en-GB" sz="1200" dirty="0" smtClean="0"/>
              <a:t>diagnose</a:t>
            </a:r>
            <a:br>
              <a:rPr lang="en-GB" sz="1200" dirty="0" smtClean="0"/>
            </a:br>
            <a:r>
              <a:rPr lang="en-GB" sz="1200" dirty="0" smtClean="0"/>
              <a:t>the front-end Ethernet connection.</a:t>
            </a:r>
            <a:r>
              <a:rPr lang="en-GB" sz="1200" dirty="0"/>
              <a:t/>
            </a:r>
            <a:br>
              <a:rPr lang="en-GB" sz="1200" dirty="0"/>
            </a:br>
            <a:endParaRPr lang="en-GB" sz="1200" dirty="0"/>
          </a:p>
        </p:txBody>
      </p:sp>
    </p:spTree>
    <p:extLst>
      <p:ext uri="{BB962C8B-B14F-4D97-AF65-F5344CB8AC3E}">
        <p14:creationId xmlns:p14="http://schemas.microsoft.com/office/powerpoint/2010/main" val="24470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13</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8</a:t>
            </a:r>
            <a:r>
              <a:rPr lang="en-GB" dirty="0" smtClean="0"/>
              <a:t>.2. Exchanging the front-end (2/2)</a:t>
            </a:r>
            <a:endParaRPr lang="en-GB" dirty="0"/>
          </a:p>
        </p:txBody>
      </p:sp>
      <p:sp>
        <p:nvSpPr>
          <p:cNvPr id="16" name="Rectangle 4"/>
          <p:cNvSpPr>
            <a:spLocks noChangeArrowheads="1"/>
          </p:cNvSpPr>
          <p:nvPr/>
        </p:nvSpPr>
        <p:spPr bwMode="auto">
          <a:xfrm>
            <a:off x="193830" y="587031"/>
            <a:ext cx="8683164" cy="51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lvl="0" indent="-152400" algn="l">
              <a:spcBef>
                <a:spcPts val="400"/>
              </a:spcBef>
              <a:spcAft>
                <a:spcPts val="400"/>
              </a:spcAft>
              <a:buFont typeface="Wingdings" pitchFamily="2" charset="2"/>
              <a:buChar char="§"/>
            </a:pPr>
            <a:r>
              <a:rPr lang="en-GB" sz="1200" dirty="0" smtClean="0"/>
              <a:t>Once you know that the new front-end gets Ethernet properly, you can start the exchange. </a:t>
            </a:r>
            <a:br>
              <a:rPr lang="en-GB" sz="1200" dirty="0" smtClean="0"/>
            </a:br>
            <a:r>
              <a:rPr lang="en-GB" sz="1200" dirty="0" smtClean="0"/>
              <a:t>At this point make sure you have made photos of the installation from the front and from the back.</a:t>
            </a:r>
          </a:p>
          <a:p>
            <a:pPr marL="152400" lvl="0" indent="-152400" algn="l">
              <a:spcBef>
                <a:spcPts val="400"/>
              </a:spcBef>
              <a:spcAft>
                <a:spcPts val="400"/>
              </a:spcAft>
              <a:buFont typeface="Wingdings" pitchFamily="2" charset="2"/>
              <a:buChar char="§"/>
            </a:pPr>
            <a:r>
              <a:rPr lang="en-GB" sz="1200" dirty="0" smtClean="0"/>
              <a:t>Disconnect the Ethernet cable and the SFP fibre. Remember how the fibre was connected.</a:t>
            </a:r>
          </a:p>
          <a:p>
            <a:pPr marL="152400" indent="-152400" algn="l">
              <a:spcBef>
                <a:spcPts val="400"/>
              </a:spcBef>
              <a:spcAft>
                <a:spcPts val="400"/>
              </a:spcAft>
              <a:buFont typeface="Wingdings" pitchFamily="2" charset="2"/>
              <a:buChar char="§"/>
            </a:pPr>
            <a:r>
              <a:rPr lang="en-GB" sz="1200" dirty="0"/>
              <a:t>Make sure that the front-end is turned off and disconnect the power </a:t>
            </a:r>
            <a:r>
              <a:rPr lang="en-GB" sz="1200" dirty="0" smtClean="0"/>
              <a:t>cord.</a:t>
            </a:r>
            <a:endParaRPr lang="en-GB" sz="1200" dirty="0"/>
          </a:p>
          <a:p>
            <a:pPr marL="152400" lvl="0" indent="-152400" algn="l">
              <a:spcBef>
                <a:spcPts val="400"/>
              </a:spcBef>
              <a:spcAft>
                <a:spcPts val="400"/>
              </a:spcAft>
              <a:buFont typeface="Wingdings" pitchFamily="2" charset="2"/>
              <a:buChar char="§"/>
            </a:pPr>
            <a:r>
              <a:rPr lang="en-GB" sz="1200" dirty="0" smtClean="0"/>
              <a:t>Unscrew the SMA beam signal cables using the torque wrench from the </a:t>
            </a:r>
            <a:r>
              <a:rPr lang="en-GB" sz="1200" dirty="0" err="1" smtClean="0"/>
              <a:t>toolbag</a:t>
            </a:r>
            <a:r>
              <a:rPr lang="en-GB" sz="1200" dirty="0" smtClean="0"/>
              <a:t>.</a:t>
            </a:r>
            <a:br>
              <a:rPr lang="en-GB" sz="1200" dirty="0" smtClean="0"/>
            </a:br>
            <a:r>
              <a:rPr lang="en-GB" sz="1200" dirty="0" smtClean="0"/>
              <a:t>The cables are labelled with the front-end channel numbers.</a:t>
            </a:r>
            <a:br>
              <a:rPr lang="en-GB" sz="1200" dirty="0" smtClean="0"/>
            </a:br>
            <a:r>
              <a:rPr lang="en-GB" sz="1200" dirty="0" smtClean="0"/>
              <a:t>Please remember how the cables are arranged and try to put them in a similar way for the new front-end.</a:t>
            </a:r>
          </a:p>
          <a:p>
            <a:pPr marL="152400" lvl="0" indent="-152400" algn="l">
              <a:spcBef>
                <a:spcPts val="400"/>
              </a:spcBef>
              <a:spcAft>
                <a:spcPts val="400"/>
              </a:spcAft>
              <a:buFont typeface="Wingdings" pitchFamily="2" charset="2"/>
              <a:buChar char="§"/>
            </a:pPr>
            <a:r>
              <a:rPr lang="en-GB" sz="1200" dirty="0" smtClean="0"/>
              <a:t>Remove the old front-end from the rack.</a:t>
            </a:r>
          </a:p>
          <a:p>
            <a:pPr marL="152400" lvl="0" indent="-152400" algn="l">
              <a:spcBef>
                <a:spcPts val="400"/>
              </a:spcBef>
              <a:spcAft>
                <a:spcPts val="400"/>
              </a:spcAft>
              <a:buFont typeface="Wingdings" pitchFamily="2" charset="2"/>
              <a:buChar char="§"/>
            </a:pPr>
            <a:r>
              <a:rPr lang="en-GB" sz="1200" dirty="0" smtClean="0"/>
              <a:t>Put the new front-end into the rack.</a:t>
            </a:r>
          </a:p>
          <a:p>
            <a:pPr marL="152400" lvl="0" indent="-152400" algn="l">
              <a:spcBef>
                <a:spcPts val="400"/>
              </a:spcBef>
              <a:spcAft>
                <a:spcPts val="400"/>
              </a:spcAft>
              <a:buFont typeface="Wingdings" pitchFamily="2" charset="2"/>
              <a:buChar char="§"/>
            </a:pPr>
            <a:r>
              <a:rPr lang="en-GB" sz="1200" dirty="0" smtClean="0"/>
              <a:t>First connect it to 230 V, plug the Ethernet cable and check whether the front-end works.</a:t>
            </a:r>
            <a:br>
              <a:rPr lang="en-GB" sz="1200" dirty="0" smtClean="0"/>
            </a:br>
            <a:r>
              <a:rPr lang="en-GB" sz="1200" dirty="0" smtClean="0"/>
              <a:t>Continue with the installation only if the front-end gets Ethernet correctly.</a:t>
            </a:r>
          </a:p>
          <a:p>
            <a:pPr marL="152400" lvl="0" indent="-152400" algn="l">
              <a:spcBef>
                <a:spcPts val="400"/>
              </a:spcBef>
              <a:spcAft>
                <a:spcPts val="400"/>
              </a:spcAft>
              <a:buFont typeface="Wingdings" pitchFamily="2" charset="2"/>
              <a:buChar char="§"/>
            </a:pPr>
            <a:r>
              <a:rPr lang="en-GB" sz="1200" dirty="0" smtClean="0"/>
              <a:t>Plug the timing SFP as it was on the old front-end and connect the BST fibre.</a:t>
            </a:r>
          </a:p>
          <a:p>
            <a:pPr marL="152400" lvl="0" indent="-152400" algn="l">
              <a:spcBef>
                <a:spcPts val="400"/>
              </a:spcBef>
              <a:spcAft>
                <a:spcPts val="400"/>
              </a:spcAft>
              <a:buFont typeface="Wingdings" pitchFamily="2" charset="2"/>
              <a:buChar char="§"/>
            </a:pPr>
            <a:r>
              <a:rPr lang="en-GB" sz="1200" dirty="0" smtClean="0"/>
              <a:t>Connect the SMA beam signal cables. </a:t>
            </a:r>
            <a:br>
              <a:rPr lang="en-GB" sz="1200" dirty="0" smtClean="0"/>
            </a:br>
            <a:r>
              <a:rPr lang="en-GB" sz="1200" dirty="0" smtClean="0"/>
              <a:t>First you screw the SMA connectors with fingers, paying attention on the cable labels and the front-end input numbers.</a:t>
            </a:r>
          </a:p>
          <a:p>
            <a:pPr marL="152400" lvl="0" indent="-152400" algn="l">
              <a:spcBef>
                <a:spcPts val="400"/>
              </a:spcBef>
              <a:spcAft>
                <a:spcPts val="400"/>
              </a:spcAft>
              <a:buFont typeface="Wingdings" pitchFamily="2" charset="2"/>
              <a:buChar char="§"/>
            </a:pPr>
            <a:r>
              <a:rPr lang="en-GB" sz="1200" dirty="0" smtClean="0"/>
              <a:t>When all SMA cables are fixed with fingers and the cables are arranged properly, fix </a:t>
            </a:r>
            <a:r>
              <a:rPr lang="en-GB" sz="1200" dirty="0"/>
              <a:t>the SMA </a:t>
            </a:r>
            <a:r>
              <a:rPr lang="en-GB" sz="1200" dirty="0" smtClean="0"/>
              <a:t>cables</a:t>
            </a:r>
            <a:br>
              <a:rPr lang="en-GB" sz="1200" dirty="0" smtClean="0"/>
            </a:br>
            <a:r>
              <a:rPr lang="en-GB" sz="1200" dirty="0" smtClean="0"/>
              <a:t>using </a:t>
            </a:r>
            <a:r>
              <a:rPr lang="en-GB" sz="1200" dirty="0"/>
              <a:t>the torque </a:t>
            </a:r>
            <a:r>
              <a:rPr lang="en-GB" sz="1200" dirty="0" smtClean="0"/>
              <a:t>wrench.</a:t>
            </a:r>
          </a:p>
          <a:p>
            <a:pPr marL="152400" lvl="0" indent="-152400" algn="l">
              <a:spcBef>
                <a:spcPts val="400"/>
              </a:spcBef>
              <a:spcAft>
                <a:spcPts val="400"/>
              </a:spcAft>
              <a:buFont typeface="Wingdings" pitchFamily="2" charset="2"/>
              <a:buChar char="§"/>
            </a:pPr>
            <a:r>
              <a:rPr lang="en-GB" sz="1200" dirty="0" smtClean="0"/>
              <a:t>If you have time, unscrew the front-end label from the old front-end and put it on the new one.</a:t>
            </a:r>
          </a:p>
          <a:p>
            <a:pPr marL="152400" lvl="0" indent="-152400" algn="l">
              <a:spcBef>
                <a:spcPts val="400"/>
              </a:spcBef>
              <a:spcAft>
                <a:spcPts val="400"/>
              </a:spcAft>
              <a:buFont typeface="Wingdings" pitchFamily="2" charset="2"/>
              <a:buChar char="§"/>
            </a:pPr>
            <a:r>
              <a:rPr lang="en-GB" sz="1200" dirty="0" smtClean="0"/>
              <a:t>Take photos of the installation from the front and from the back.</a:t>
            </a:r>
          </a:p>
          <a:p>
            <a:pPr marL="152400" lvl="0" indent="-152400" algn="l">
              <a:spcBef>
                <a:spcPts val="400"/>
              </a:spcBef>
              <a:spcAft>
                <a:spcPts val="400"/>
              </a:spcAft>
              <a:buFont typeface="Wingdings" pitchFamily="2" charset="2"/>
              <a:buChar char="§"/>
            </a:pPr>
            <a:r>
              <a:rPr lang="en-GB" sz="1200" dirty="0"/>
              <a:t>Before you leave the tunnel call the CCC or one of the system experts to make sure that the new front-end</a:t>
            </a:r>
            <a:br>
              <a:rPr lang="en-GB" sz="1200" dirty="0"/>
            </a:br>
            <a:r>
              <a:rPr lang="en-GB" sz="1200" dirty="0"/>
              <a:t> sends the data correctly</a:t>
            </a:r>
            <a:r>
              <a:rPr lang="en-GB" sz="1200" dirty="0" smtClean="0"/>
              <a:t>.</a:t>
            </a:r>
            <a:endParaRPr lang="en-GB" sz="1200" dirty="0"/>
          </a:p>
        </p:txBody>
      </p:sp>
    </p:spTree>
    <p:extLst>
      <p:ext uri="{BB962C8B-B14F-4D97-AF65-F5344CB8AC3E}">
        <p14:creationId xmlns:p14="http://schemas.microsoft.com/office/powerpoint/2010/main" val="46768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14</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Appendix 1. Inventory of the SIS collimator front-ends</a:t>
            </a:r>
            <a:endParaRPr lang="en-GB" dirty="0"/>
          </a:p>
        </p:txBody>
      </p:sp>
      <p:sp>
        <p:nvSpPr>
          <p:cNvPr id="7" name="Rectangle 6"/>
          <p:cNvSpPr/>
          <p:nvPr/>
        </p:nvSpPr>
        <p:spPr>
          <a:xfrm>
            <a:off x="243821" y="6117350"/>
            <a:ext cx="8647434" cy="230832"/>
          </a:xfrm>
          <a:prstGeom prst="rect">
            <a:avLst/>
          </a:prstGeom>
        </p:spPr>
        <p:txBody>
          <a:bodyPr wrap="square">
            <a:spAutoFit/>
          </a:bodyPr>
          <a:lstStyle/>
          <a:p>
            <a:pPr algn="l">
              <a:spcBef>
                <a:spcPts val="400"/>
              </a:spcBef>
              <a:spcAft>
                <a:spcPts val="400"/>
              </a:spcAft>
            </a:pPr>
            <a:r>
              <a:rPr lang="en-GB" b="1" dirty="0" smtClean="0"/>
              <a:t>NOTE:</a:t>
            </a:r>
            <a:r>
              <a:rPr lang="en-GB" dirty="0" smtClean="0"/>
              <a:t> This list is an example only. The most recent list is under the link: </a:t>
            </a:r>
            <a:r>
              <a:rPr lang="en-GB" dirty="0">
                <a:hlinkClick r:id="rId2"/>
              </a:rPr>
              <a:t>http://</a:t>
            </a:r>
            <a:r>
              <a:rPr lang="en-GB" dirty="0" smtClean="0">
                <a:hlinkClick r:id="rId2"/>
              </a:rPr>
              <a:t>cern.ch/gasior/pro/DOROS/docs/DOROS_SIS_device_inventory.pdf</a:t>
            </a:r>
            <a:r>
              <a:rPr lang="en-GB" dirty="0" smtClean="0"/>
              <a:t> </a:t>
            </a:r>
            <a:endParaRPr lang="en-GB" dirty="0" smtClean="0"/>
          </a:p>
        </p:txBody>
      </p:sp>
      <p:pic>
        <p:nvPicPr>
          <p:cNvPr id="11" name="Picture 10"/>
          <p:cNvPicPr>
            <a:picLocks noChangeAspect="1"/>
          </p:cNvPicPr>
          <p:nvPr/>
        </p:nvPicPr>
        <p:blipFill>
          <a:blip r:embed="rId3"/>
          <a:stretch>
            <a:fillRect/>
          </a:stretch>
        </p:blipFill>
        <p:spPr>
          <a:xfrm>
            <a:off x="0" y="1234280"/>
            <a:ext cx="9144000" cy="4064714"/>
          </a:xfrm>
          <a:prstGeom prst="rect">
            <a:avLst/>
          </a:prstGeom>
        </p:spPr>
      </p:pic>
    </p:spTree>
    <p:extLst>
      <p:ext uri="{BB962C8B-B14F-4D97-AF65-F5344CB8AC3E}">
        <p14:creationId xmlns:p14="http://schemas.microsoft.com/office/powerpoint/2010/main" val="226934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15</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Appendix 2. DOROS front panel LEDs (1/3 – power)</a:t>
            </a:r>
            <a:endParaRPr lang="en-GB" dirty="0"/>
          </a:p>
        </p:txBody>
      </p:sp>
      <p:sp>
        <p:nvSpPr>
          <p:cNvPr id="16" name="Rectangle 4"/>
          <p:cNvSpPr>
            <a:spLocks noChangeArrowheads="1"/>
          </p:cNvSpPr>
          <p:nvPr/>
        </p:nvSpPr>
        <p:spPr bwMode="auto">
          <a:xfrm>
            <a:off x="232237" y="587031"/>
            <a:ext cx="8683164" cy="29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There are two generations of  DOROS front-ends with different naming for the front panel LEDs, see the drawings below. However, in both versions the LED numbering is the same, so in this description the LEDs will be referred only by the group name “power” or “status” and the numbers.</a:t>
            </a:r>
          </a:p>
          <a:p>
            <a:pPr marL="152400" indent="-152400" algn="l">
              <a:spcBef>
                <a:spcPts val="400"/>
              </a:spcBef>
              <a:spcAft>
                <a:spcPts val="400"/>
              </a:spcAft>
              <a:buFont typeface="Wingdings" pitchFamily="2" charset="2"/>
              <a:buChar char="§"/>
            </a:pPr>
            <a:r>
              <a:rPr lang="en-GB" sz="1200" dirty="0" smtClean="0"/>
              <a:t>During normal operation all four power LEDs should be lit with similar brightness.</a:t>
            </a:r>
            <a:br>
              <a:rPr lang="en-GB" sz="1200" dirty="0" smtClean="0"/>
            </a:br>
            <a:r>
              <a:rPr lang="en-GB" sz="1200" dirty="0" smtClean="0"/>
              <a:t>If one of the LEDs is off or its brightness is different then:</a:t>
            </a:r>
            <a:endParaRPr lang="en-GB" sz="1200" dirty="0"/>
          </a:p>
          <a:p>
            <a:pPr marL="628650" lvl="1" indent="-171450" algn="l">
              <a:spcBef>
                <a:spcPts val="0"/>
              </a:spcBef>
              <a:spcAft>
                <a:spcPts val="200"/>
              </a:spcAft>
              <a:buFont typeface="Arial" pitchFamily="34" charset="0"/>
              <a:buChar char="•"/>
            </a:pPr>
            <a:r>
              <a:rPr lang="en-GB" sz="1200" dirty="0" smtClean="0"/>
              <a:t>the corresponding power supply is not working properly;</a:t>
            </a:r>
          </a:p>
          <a:p>
            <a:pPr marL="628650" lvl="1" indent="-171450" algn="l">
              <a:spcBef>
                <a:spcPts val="0"/>
              </a:spcBef>
              <a:spcAft>
                <a:spcPts val="200"/>
              </a:spcAft>
              <a:buFont typeface="Arial" pitchFamily="34" charset="0"/>
              <a:buChar char="•"/>
            </a:pPr>
            <a:r>
              <a:rPr lang="en-GB" sz="1200" dirty="0" smtClean="0"/>
              <a:t>the circuitry powered from the corresponding power supply is not working properly.</a:t>
            </a:r>
          </a:p>
          <a:p>
            <a:pPr marL="152400" indent="-152400" algn="l">
              <a:spcBef>
                <a:spcPts val="400"/>
              </a:spcBef>
              <a:spcAft>
                <a:spcPts val="400"/>
              </a:spcAft>
              <a:buFont typeface="Wingdings" pitchFamily="2" charset="2"/>
              <a:buChar char="§"/>
            </a:pPr>
            <a:r>
              <a:rPr lang="en-GB" sz="1200" dirty="0" smtClean="0"/>
              <a:t>The LEDs signalise operation of the main power supplies as follows:</a:t>
            </a:r>
          </a:p>
          <a:p>
            <a:pPr marL="628650" lvl="1" indent="-171450" algn="l">
              <a:spcBef>
                <a:spcPts val="0"/>
              </a:spcBef>
              <a:spcAft>
                <a:spcPts val="200"/>
              </a:spcAft>
              <a:buFont typeface="Arial" pitchFamily="34" charset="0"/>
              <a:buChar char="•"/>
            </a:pPr>
            <a:r>
              <a:rPr lang="en-GB" sz="1200" dirty="0" smtClean="0"/>
              <a:t>LED 1: +12 </a:t>
            </a:r>
            <a:r>
              <a:rPr lang="en-GB" sz="1200" dirty="0"/>
              <a:t>V </a:t>
            </a:r>
            <a:r>
              <a:rPr lang="en-GB" sz="1200" dirty="0" smtClean="0"/>
              <a:t>analogue;</a:t>
            </a:r>
            <a:endParaRPr lang="en-GB" sz="1200" dirty="0"/>
          </a:p>
          <a:p>
            <a:pPr marL="628650" lvl="1" indent="-171450" algn="l">
              <a:spcBef>
                <a:spcPts val="0"/>
              </a:spcBef>
              <a:spcAft>
                <a:spcPts val="200"/>
              </a:spcAft>
              <a:buFont typeface="Arial" pitchFamily="34" charset="0"/>
              <a:buChar char="•"/>
            </a:pPr>
            <a:r>
              <a:rPr lang="en-GB" sz="1200" dirty="0"/>
              <a:t>LED 2</a:t>
            </a:r>
            <a:r>
              <a:rPr lang="en-GB" sz="1200" dirty="0" smtClean="0"/>
              <a:t>: -12 V analogue;</a:t>
            </a:r>
          </a:p>
          <a:p>
            <a:pPr marL="628650" lvl="1" indent="-171450" algn="l">
              <a:spcBef>
                <a:spcPts val="0"/>
              </a:spcBef>
              <a:spcAft>
                <a:spcPts val="200"/>
              </a:spcAft>
              <a:buFont typeface="Arial" pitchFamily="34" charset="0"/>
              <a:buChar char="•"/>
            </a:pPr>
            <a:r>
              <a:rPr lang="en-GB" sz="1200" dirty="0"/>
              <a:t>LED </a:t>
            </a:r>
            <a:r>
              <a:rPr lang="en-GB" sz="1200" dirty="0" smtClean="0"/>
              <a:t>3: </a:t>
            </a:r>
            <a:r>
              <a:rPr lang="en-GB" sz="1200" dirty="0"/>
              <a:t>+5 V analogue;</a:t>
            </a:r>
          </a:p>
          <a:p>
            <a:pPr marL="628650" lvl="1" indent="-171450" algn="l">
              <a:spcBef>
                <a:spcPts val="0"/>
              </a:spcBef>
              <a:spcAft>
                <a:spcPts val="200"/>
              </a:spcAft>
              <a:buFont typeface="Arial" pitchFamily="34" charset="0"/>
              <a:buChar char="•"/>
            </a:pPr>
            <a:r>
              <a:rPr lang="en-GB" sz="1200" dirty="0"/>
              <a:t>LED </a:t>
            </a:r>
            <a:r>
              <a:rPr lang="en-GB" sz="1200" dirty="0" smtClean="0"/>
              <a:t>4: </a:t>
            </a:r>
            <a:r>
              <a:rPr lang="en-GB" sz="1200" dirty="0"/>
              <a:t>+5 V </a:t>
            </a:r>
            <a:r>
              <a:rPr lang="en-GB" sz="1200" dirty="0" smtClean="0"/>
              <a:t>digital.</a:t>
            </a:r>
            <a:endParaRPr lang="en-GB" sz="1200" dirty="0"/>
          </a:p>
          <a:p>
            <a:pPr marL="628650" lvl="1" indent="-171450" algn="l">
              <a:spcBef>
                <a:spcPts val="0"/>
              </a:spcBef>
              <a:spcAft>
                <a:spcPts val="200"/>
              </a:spcAft>
              <a:buFont typeface="Arial" pitchFamily="34" charset="0"/>
              <a:buChar char="•"/>
            </a:pPr>
            <a:endParaRPr lang="en-GB" sz="1200" dirty="0" smtClean="0"/>
          </a:p>
          <a:p>
            <a:pPr marL="152400" indent="-152400" algn="l">
              <a:spcBef>
                <a:spcPts val="400"/>
              </a:spcBef>
              <a:spcAft>
                <a:spcPts val="400"/>
              </a:spcAft>
              <a:buFont typeface="Wingdings" pitchFamily="2" charset="2"/>
              <a:buChar char="§"/>
            </a:pPr>
            <a:endParaRPr lang="en-GB" sz="1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38" y="5629512"/>
            <a:ext cx="8657663" cy="7679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38" y="4734770"/>
            <a:ext cx="8668081" cy="768830"/>
          </a:xfrm>
          <a:prstGeom prst="rect">
            <a:avLst/>
          </a:prstGeom>
        </p:spPr>
      </p:pic>
      <p:sp>
        <p:nvSpPr>
          <p:cNvPr id="17" name="Rectangle 16"/>
          <p:cNvSpPr/>
          <p:nvPr/>
        </p:nvSpPr>
        <p:spPr bwMode="auto">
          <a:xfrm>
            <a:off x="1139687" y="4669388"/>
            <a:ext cx="468769" cy="1708924"/>
          </a:xfrm>
          <a:prstGeom prst="rect">
            <a:avLst/>
          </a:prstGeom>
          <a:noFill/>
          <a:ln w="635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8" name="Rectangle 4"/>
          <p:cNvSpPr>
            <a:spLocks noChangeArrowheads="1"/>
          </p:cNvSpPr>
          <p:nvPr/>
        </p:nvSpPr>
        <p:spPr bwMode="auto">
          <a:xfrm>
            <a:off x="732835" y="4255442"/>
            <a:ext cx="1282471" cy="3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lvl="0">
              <a:spcBef>
                <a:spcPts val="400"/>
              </a:spcBef>
              <a:spcAft>
                <a:spcPts val="400"/>
              </a:spcAft>
            </a:pPr>
            <a:r>
              <a:rPr lang="en-GB" sz="1400" b="1" dirty="0">
                <a:solidFill>
                  <a:srgbClr val="0070C0"/>
                </a:solidFill>
              </a:rPr>
              <a:t>p</a:t>
            </a:r>
            <a:r>
              <a:rPr lang="en-GB" sz="1400" b="1" dirty="0" smtClean="0">
                <a:solidFill>
                  <a:srgbClr val="0070C0"/>
                </a:solidFill>
              </a:rPr>
              <a:t>ower LEDs</a:t>
            </a:r>
          </a:p>
        </p:txBody>
      </p:sp>
      <p:sp>
        <p:nvSpPr>
          <p:cNvPr id="19" name="Rectangle 18"/>
          <p:cNvSpPr/>
          <p:nvPr/>
        </p:nvSpPr>
        <p:spPr bwMode="auto">
          <a:xfrm>
            <a:off x="4949691" y="4669388"/>
            <a:ext cx="537670" cy="1708924"/>
          </a:xfrm>
          <a:prstGeom prst="rect">
            <a:avLst/>
          </a:prstGeom>
          <a:noFill/>
          <a:ln w="635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20" name="Rectangle 4"/>
          <p:cNvSpPr>
            <a:spLocks noChangeArrowheads="1"/>
          </p:cNvSpPr>
          <p:nvPr/>
        </p:nvSpPr>
        <p:spPr bwMode="auto">
          <a:xfrm>
            <a:off x="4542839" y="4255442"/>
            <a:ext cx="1328572" cy="3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lvl="0">
              <a:spcBef>
                <a:spcPts val="400"/>
              </a:spcBef>
              <a:spcAft>
                <a:spcPts val="400"/>
              </a:spcAft>
            </a:pPr>
            <a:r>
              <a:rPr lang="en-GB" sz="1400" b="1" dirty="0" smtClean="0">
                <a:solidFill>
                  <a:srgbClr val="00B050"/>
                </a:solidFill>
              </a:rPr>
              <a:t>status LEDs</a:t>
            </a:r>
          </a:p>
        </p:txBody>
      </p:sp>
    </p:spTree>
    <p:extLst>
      <p:ext uri="{BB962C8B-B14F-4D97-AF65-F5344CB8AC3E}">
        <p14:creationId xmlns:p14="http://schemas.microsoft.com/office/powerpoint/2010/main" val="360849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16</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Appendix 2. DOROS front panel LEDs (2/3 – operation)</a:t>
            </a:r>
            <a:endParaRPr lang="en-GB" dirty="0"/>
          </a:p>
        </p:txBody>
      </p:sp>
      <p:sp>
        <p:nvSpPr>
          <p:cNvPr id="16" name="Rectangle 4"/>
          <p:cNvSpPr>
            <a:spLocks noChangeArrowheads="1"/>
          </p:cNvSpPr>
          <p:nvPr/>
        </p:nvSpPr>
        <p:spPr bwMode="auto">
          <a:xfrm>
            <a:off x="232236" y="537564"/>
            <a:ext cx="5799153" cy="473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During normal operation the status LEDs are as presented on the right.</a:t>
            </a:r>
            <a:br>
              <a:rPr lang="en-GB" sz="1200" dirty="0" smtClean="0"/>
            </a:br>
            <a:r>
              <a:rPr lang="en-GB" sz="1200" dirty="0" smtClean="0"/>
              <a:t>The two top LEDs correspond to optical timing signals, which are not essential for fundamental operation of the front-end. They are explained on the next slide. </a:t>
            </a:r>
          </a:p>
          <a:p>
            <a:pPr marL="152400" indent="-152400" algn="l">
              <a:spcBef>
                <a:spcPts val="400"/>
              </a:spcBef>
              <a:spcAft>
                <a:spcPts val="400"/>
              </a:spcAft>
              <a:buFont typeface="Wingdings" pitchFamily="2" charset="2"/>
              <a:buChar char="§"/>
            </a:pPr>
            <a:r>
              <a:rPr lang="en-GB" sz="1200" dirty="0" smtClean="0"/>
              <a:t>The two shown cases correspond to normal operation with the front-end</a:t>
            </a:r>
            <a:br>
              <a:rPr lang="en-GB" sz="1200" dirty="0" smtClean="0"/>
            </a:br>
            <a:r>
              <a:rPr lang="en-GB" sz="1200" dirty="0" smtClean="0"/>
              <a:t>booted up from program memory 1 or program memory 2.</a:t>
            </a:r>
          </a:p>
          <a:p>
            <a:pPr marL="152400" indent="-152400" algn="l">
              <a:spcBef>
                <a:spcPts val="400"/>
              </a:spcBef>
              <a:spcAft>
                <a:spcPts val="400"/>
              </a:spcAft>
              <a:buFont typeface="Wingdings" pitchFamily="2" charset="2"/>
              <a:buChar char="§"/>
            </a:pPr>
            <a:r>
              <a:rPr lang="en-GB" sz="1200" dirty="0" smtClean="0"/>
              <a:t>Any other LED combination does not correspond to a normal front-end operation.</a:t>
            </a:r>
          </a:p>
          <a:p>
            <a:pPr marL="152400" indent="-152400" algn="l">
              <a:spcBef>
                <a:spcPts val="400"/>
              </a:spcBef>
              <a:spcAft>
                <a:spcPts val="400"/>
              </a:spcAft>
              <a:buFont typeface="Wingdings" pitchFamily="2" charset="2"/>
              <a:buChar char="§"/>
            </a:pPr>
            <a:endParaRPr lang="en-GB" sz="1200" dirty="0"/>
          </a:p>
          <a:p>
            <a:pPr marL="152400" indent="-152400" algn="l">
              <a:spcBef>
                <a:spcPts val="400"/>
              </a:spcBef>
              <a:spcAft>
                <a:spcPts val="400"/>
              </a:spcAft>
              <a:buFont typeface="Wingdings" pitchFamily="2" charset="2"/>
              <a:buChar char="§"/>
            </a:pPr>
            <a:endParaRPr lang="en-GB" sz="1200" dirty="0" smtClean="0"/>
          </a:p>
          <a:p>
            <a:pPr marL="152400" indent="-152400" algn="l">
              <a:spcBef>
                <a:spcPts val="400"/>
              </a:spcBef>
              <a:spcAft>
                <a:spcPts val="400"/>
              </a:spcAft>
              <a:buFont typeface="Wingdings" pitchFamily="2" charset="2"/>
              <a:buChar char="§"/>
            </a:pPr>
            <a:endParaRPr lang="en-GB" sz="1200" dirty="0" smtClean="0"/>
          </a:p>
          <a:p>
            <a:pPr marL="152400" indent="-152400" algn="l">
              <a:spcBef>
                <a:spcPts val="400"/>
              </a:spcBef>
              <a:spcAft>
                <a:spcPts val="400"/>
              </a:spcAft>
              <a:buFont typeface="Wingdings" pitchFamily="2" charset="2"/>
              <a:buChar char="§"/>
            </a:pPr>
            <a:r>
              <a:rPr lang="en-GB" sz="1200" dirty="0" smtClean="0"/>
              <a:t>Two important states of the start-up sequence are shown on the right.</a:t>
            </a:r>
          </a:p>
          <a:p>
            <a:pPr marL="152400" indent="-152400" algn="l">
              <a:spcBef>
                <a:spcPts val="400"/>
              </a:spcBef>
              <a:spcAft>
                <a:spcPts val="400"/>
              </a:spcAft>
              <a:buFont typeface="Wingdings" pitchFamily="2" charset="2"/>
              <a:buChar char="§"/>
            </a:pPr>
            <a:r>
              <a:rPr lang="en-GB" sz="1200" dirty="0" smtClean="0"/>
              <a:t>The first LED combination signalises that the front-end waits for the Ethernet link.</a:t>
            </a:r>
          </a:p>
          <a:p>
            <a:pPr marL="152400" indent="-152400" algn="l">
              <a:spcBef>
                <a:spcPts val="400"/>
              </a:spcBef>
              <a:spcAft>
                <a:spcPts val="400"/>
              </a:spcAft>
              <a:buFont typeface="Wingdings" pitchFamily="2" charset="2"/>
              <a:buChar char="§"/>
            </a:pPr>
            <a:r>
              <a:rPr lang="en-GB" sz="1200" dirty="0" smtClean="0"/>
              <a:t>The situation shown on the right, with just LED 1 flashing, means that the </a:t>
            </a:r>
            <a:br>
              <a:rPr lang="en-GB" sz="1200" dirty="0" smtClean="0"/>
            </a:br>
            <a:r>
              <a:rPr lang="en-GB" sz="1200" dirty="0" smtClean="0"/>
              <a:t>front-end does not have a good Ethernet SFP module.</a:t>
            </a:r>
          </a:p>
        </p:txBody>
      </p:sp>
      <p:sp>
        <p:nvSpPr>
          <p:cNvPr id="7" name="Rectangle 4"/>
          <p:cNvSpPr>
            <a:spLocks noChangeArrowheads="1"/>
          </p:cNvSpPr>
          <p:nvPr/>
        </p:nvSpPr>
        <p:spPr bwMode="auto">
          <a:xfrm>
            <a:off x="6107223" y="5157225"/>
            <a:ext cx="2808177" cy="137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spcBef>
                <a:spcPts val="400"/>
              </a:spcBef>
              <a:spcAft>
                <a:spcPts val="400"/>
              </a:spcAft>
            </a:pPr>
            <a:r>
              <a:rPr lang="en-GB" sz="1200" dirty="0" smtClean="0"/>
              <a:t>	Legend:</a:t>
            </a:r>
          </a:p>
          <a:p>
            <a:pPr algn="l">
              <a:spcBef>
                <a:spcPts val="400"/>
              </a:spcBef>
              <a:spcAft>
                <a:spcPts val="400"/>
              </a:spcAft>
            </a:pPr>
            <a:endParaRPr lang="en-GB" sz="300" dirty="0" smtClean="0"/>
          </a:p>
          <a:p>
            <a:pPr algn="l">
              <a:spcBef>
                <a:spcPts val="0"/>
              </a:spcBef>
              <a:spcAft>
                <a:spcPts val="400"/>
              </a:spcAft>
            </a:pPr>
            <a:r>
              <a:rPr lang="en-GB" sz="1200" dirty="0" smtClean="0"/>
              <a:t>             shining green, shining red</a:t>
            </a:r>
          </a:p>
          <a:p>
            <a:pPr algn="l">
              <a:spcBef>
                <a:spcPts val="0"/>
              </a:spcBef>
              <a:spcAft>
                <a:spcPts val="400"/>
              </a:spcAft>
            </a:pPr>
            <a:r>
              <a:rPr lang="en-GB" sz="1200" dirty="0" smtClean="0"/>
              <a:t>             flashing green, flashing red</a:t>
            </a:r>
          </a:p>
          <a:p>
            <a:pPr algn="l">
              <a:spcBef>
                <a:spcPts val="0"/>
              </a:spcBef>
              <a:spcAft>
                <a:spcPts val="400"/>
              </a:spcAft>
            </a:pPr>
            <a:r>
              <a:rPr lang="en-GB" sz="1200" dirty="0"/>
              <a:t> </a:t>
            </a:r>
            <a:r>
              <a:rPr lang="en-GB" sz="1200" dirty="0" smtClean="0"/>
              <a:t>            off</a:t>
            </a:r>
          </a:p>
          <a:p>
            <a:pPr algn="l">
              <a:spcBef>
                <a:spcPts val="0"/>
              </a:spcBef>
              <a:spcAft>
                <a:spcPts val="400"/>
              </a:spcAft>
            </a:pPr>
            <a:r>
              <a:rPr lang="en-GB" sz="1200" dirty="0" smtClean="0"/>
              <a:t>             don’t care</a:t>
            </a:r>
          </a:p>
        </p:txBody>
      </p:sp>
      <p:grpSp>
        <p:nvGrpSpPr>
          <p:cNvPr id="15" name="Group 14"/>
          <p:cNvGrpSpPr/>
          <p:nvPr/>
        </p:nvGrpSpPr>
        <p:grpSpPr>
          <a:xfrm>
            <a:off x="6140777" y="5621693"/>
            <a:ext cx="530226" cy="850622"/>
            <a:chOff x="6141753" y="5122428"/>
            <a:chExt cx="530226" cy="850622"/>
          </a:xfrm>
        </p:grpSpPr>
        <p:graphicFrame>
          <p:nvGraphicFramePr>
            <p:cNvPr id="4" name="Object 3"/>
            <p:cNvGraphicFramePr>
              <a:graphicFrameLocks noChangeAspect="1"/>
            </p:cNvGraphicFramePr>
            <p:nvPr>
              <p:extLst>
                <p:ext uri="{D42A27DB-BD31-4B8C-83A1-F6EECF244321}">
                  <p14:modId xmlns:p14="http://schemas.microsoft.com/office/powerpoint/2010/main" val="785572343"/>
                </p:ext>
              </p:extLst>
            </p:nvPr>
          </p:nvGraphicFramePr>
          <p:xfrm>
            <a:off x="6185009" y="5122895"/>
            <a:ext cx="165100" cy="165100"/>
          </p:xfrm>
          <a:graphic>
            <a:graphicData uri="http://schemas.openxmlformats.org/presentationml/2006/ole">
              <mc:AlternateContent xmlns:mc="http://schemas.openxmlformats.org/markup-compatibility/2006">
                <mc:Choice xmlns:v="urn:schemas-microsoft-com:vml" Requires="v">
                  <p:oleObj spid="_x0000_s44552" name="CorelDRAW" r:id="rId3" imgW="165051" imgH="164970" progId="CorelDRAW.Graphic.13">
                    <p:embed/>
                  </p:oleObj>
                </mc:Choice>
                <mc:Fallback>
                  <p:oleObj name="CorelDRAW" r:id="rId3" imgW="165051" imgH="164970" progId="CorelDRAW.Graphic.13">
                    <p:embed/>
                    <p:pic>
                      <p:nvPicPr>
                        <p:cNvPr id="0" name=""/>
                        <p:cNvPicPr/>
                        <p:nvPr/>
                      </p:nvPicPr>
                      <p:blipFill>
                        <a:blip r:embed="rId4"/>
                        <a:stretch>
                          <a:fillRect/>
                        </a:stretch>
                      </p:blipFill>
                      <p:spPr>
                        <a:xfrm>
                          <a:off x="6185009" y="5122895"/>
                          <a:ext cx="165100" cy="165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5830095"/>
                </p:ext>
              </p:extLst>
            </p:nvPr>
          </p:nvGraphicFramePr>
          <p:xfrm>
            <a:off x="6450121" y="5122428"/>
            <a:ext cx="165100" cy="165100"/>
          </p:xfrm>
          <a:graphic>
            <a:graphicData uri="http://schemas.openxmlformats.org/presentationml/2006/ole">
              <mc:AlternateContent xmlns:mc="http://schemas.openxmlformats.org/markup-compatibility/2006">
                <mc:Choice xmlns:v="urn:schemas-microsoft-com:vml" Requires="v">
                  <p:oleObj spid="_x0000_s44553" name="CorelDRAW" r:id="rId5" imgW="165051" imgH="164970" progId="CorelDRAW.Graphic.13">
                    <p:embed/>
                  </p:oleObj>
                </mc:Choice>
                <mc:Fallback>
                  <p:oleObj name="CorelDRAW" r:id="rId5" imgW="165051" imgH="164970" progId="CorelDRAW.Graphic.13">
                    <p:embed/>
                    <p:pic>
                      <p:nvPicPr>
                        <p:cNvPr id="0" name=""/>
                        <p:cNvPicPr/>
                        <p:nvPr/>
                      </p:nvPicPr>
                      <p:blipFill>
                        <a:blip r:embed="rId6"/>
                        <a:stretch>
                          <a:fillRect/>
                        </a:stretch>
                      </p:blipFill>
                      <p:spPr>
                        <a:xfrm>
                          <a:off x="6450121" y="5122428"/>
                          <a:ext cx="1651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29980777"/>
                </p:ext>
              </p:extLst>
            </p:nvPr>
          </p:nvGraphicFramePr>
          <p:xfrm>
            <a:off x="6141753" y="5285149"/>
            <a:ext cx="265113" cy="265113"/>
          </p:xfrm>
          <a:graphic>
            <a:graphicData uri="http://schemas.openxmlformats.org/presentationml/2006/ole">
              <mc:AlternateContent xmlns:mc="http://schemas.openxmlformats.org/markup-compatibility/2006">
                <mc:Choice xmlns:v="urn:schemas-microsoft-com:vml" Requires="v">
                  <p:oleObj spid="_x0000_s44554" name="CorelDRAW" r:id="rId7" imgW="265000" imgH="264870" progId="CorelDRAW.Graphic.13">
                    <p:embed/>
                  </p:oleObj>
                </mc:Choice>
                <mc:Fallback>
                  <p:oleObj name="CorelDRAW" r:id="rId7" imgW="265000" imgH="264870" progId="CorelDRAW.Graphic.13">
                    <p:embed/>
                    <p:pic>
                      <p:nvPicPr>
                        <p:cNvPr id="0" name=""/>
                        <p:cNvPicPr/>
                        <p:nvPr/>
                      </p:nvPicPr>
                      <p:blipFill>
                        <a:blip r:embed="rId8"/>
                        <a:stretch>
                          <a:fillRect/>
                        </a:stretch>
                      </p:blipFill>
                      <p:spPr>
                        <a:xfrm>
                          <a:off x="6141753" y="5285149"/>
                          <a:ext cx="265113" cy="2651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26699137"/>
                </p:ext>
              </p:extLst>
            </p:nvPr>
          </p:nvGraphicFramePr>
          <p:xfrm>
            <a:off x="6406866" y="5285149"/>
            <a:ext cx="265113" cy="265113"/>
          </p:xfrm>
          <a:graphic>
            <a:graphicData uri="http://schemas.openxmlformats.org/presentationml/2006/ole">
              <mc:AlternateContent xmlns:mc="http://schemas.openxmlformats.org/markup-compatibility/2006">
                <mc:Choice xmlns:v="urn:schemas-microsoft-com:vml" Requires="v">
                  <p:oleObj spid="_x0000_s44555" name="CorelDRAW" r:id="rId9" imgW="265000" imgH="264870" progId="CorelDRAW.Graphic.13">
                    <p:embed/>
                  </p:oleObj>
                </mc:Choice>
                <mc:Fallback>
                  <p:oleObj name="CorelDRAW" r:id="rId9" imgW="265000" imgH="264870" progId="CorelDRAW.Graphic.13">
                    <p:embed/>
                    <p:pic>
                      <p:nvPicPr>
                        <p:cNvPr id="0" name=""/>
                        <p:cNvPicPr/>
                        <p:nvPr/>
                      </p:nvPicPr>
                      <p:blipFill>
                        <a:blip r:embed="rId10"/>
                        <a:stretch>
                          <a:fillRect/>
                        </a:stretch>
                      </p:blipFill>
                      <p:spPr>
                        <a:xfrm>
                          <a:off x="6406866" y="5285149"/>
                          <a:ext cx="265113" cy="2651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34120252"/>
                </p:ext>
              </p:extLst>
            </p:nvPr>
          </p:nvGraphicFramePr>
          <p:xfrm>
            <a:off x="6319375" y="5586896"/>
            <a:ext cx="165100" cy="165100"/>
          </p:xfrm>
          <a:graphic>
            <a:graphicData uri="http://schemas.openxmlformats.org/presentationml/2006/ole">
              <mc:AlternateContent xmlns:mc="http://schemas.openxmlformats.org/markup-compatibility/2006">
                <mc:Choice xmlns:v="urn:schemas-microsoft-com:vml" Requires="v">
                  <p:oleObj spid="_x0000_s44556" name="CorelDRAW" r:id="rId11" imgW="165051" imgH="164970" progId="CorelDRAW.Graphic.13">
                    <p:embed/>
                  </p:oleObj>
                </mc:Choice>
                <mc:Fallback>
                  <p:oleObj name="CorelDRAW" r:id="rId11" imgW="165051" imgH="164970" progId="CorelDRAW.Graphic.13">
                    <p:embed/>
                    <p:pic>
                      <p:nvPicPr>
                        <p:cNvPr id="0" name=""/>
                        <p:cNvPicPr/>
                        <p:nvPr/>
                      </p:nvPicPr>
                      <p:blipFill>
                        <a:blip r:embed="rId12"/>
                        <a:stretch>
                          <a:fillRect/>
                        </a:stretch>
                      </p:blipFill>
                      <p:spPr>
                        <a:xfrm>
                          <a:off x="6319375" y="5586896"/>
                          <a:ext cx="165100" cy="165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15620404"/>
                </p:ext>
              </p:extLst>
            </p:nvPr>
          </p:nvGraphicFramePr>
          <p:xfrm>
            <a:off x="6324138" y="5807950"/>
            <a:ext cx="165100" cy="165100"/>
          </p:xfrm>
          <a:graphic>
            <a:graphicData uri="http://schemas.openxmlformats.org/presentationml/2006/ole">
              <mc:AlternateContent xmlns:mc="http://schemas.openxmlformats.org/markup-compatibility/2006">
                <mc:Choice xmlns:v="urn:schemas-microsoft-com:vml" Requires="v">
                  <p:oleObj spid="_x0000_s44557" name="CorelDRAW" r:id="rId13" imgW="165051" imgH="164970" progId="CorelDRAW.Graphic.13">
                    <p:embed/>
                  </p:oleObj>
                </mc:Choice>
                <mc:Fallback>
                  <p:oleObj name="CorelDRAW" r:id="rId13" imgW="165051" imgH="164970" progId="CorelDRAW.Graphic.13">
                    <p:embed/>
                    <p:pic>
                      <p:nvPicPr>
                        <p:cNvPr id="0" name=""/>
                        <p:cNvPicPr/>
                        <p:nvPr/>
                      </p:nvPicPr>
                      <p:blipFill>
                        <a:blip r:embed="rId14"/>
                        <a:stretch>
                          <a:fillRect/>
                        </a:stretch>
                      </p:blipFill>
                      <p:spPr>
                        <a:xfrm>
                          <a:off x="6324138" y="5807950"/>
                          <a:ext cx="165100" cy="165100"/>
                        </a:xfrm>
                        <a:prstGeom prst="rect">
                          <a:avLst/>
                        </a:prstGeom>
                      </p:spPr>
                    </p:pic>
                  </p:oleObj>
                </mc:Fallback>
              </mc:AlternateContent>
            </a:graphicData>
          </a:graphic>
        </p:graphicFrame>
      </p:grpSp>
      <p:graphicFrame>
        <p:nvGraphicFramePr>
          <p:cNvPr id="17" name="Object 16"/>
          <p:cNvGraphicFramePr>
            <a:graphicFrameLocks noChangeAspect="1"/>
          </p:cNvGraphicFramePr>
          <p:nvPr>
            <p:extLst>
              <p:ext uri="{D42A27DB-BD31-4B8C-83A1-F6EECF244321}">
                <p14:modId xmlns:p14="http://schemas.microsoft.com/office/powerpoint/2010/main" val="2978338863"/>
              </p:ext>
            </p:extLst>
          </p:nvPr>
        </p:nvGraphicFramePr>
        <p:xfrm>
          <a:off x="6405891" y="578716"/>
          <a:ext cx="2187575" cy="1033463"/>
        </p:xfrm>
        <a:graphic>
          <a:graphicData uri="http://schemas.openxmlformats.org/presentationml/2006/ole">
            <mc:AlternateContent xmlns:mc="http://schemas.openxmlformats.org/markup-compatibility/2006">
              <mc:Choice xmlns:v="urn:schemas-microsoft-com:vml" Requires="v">
                <p:oleObj spid="_x0000_s44558" name="CorelDRAW" r:id="rId15" imgW="2188077" imgH="1033560" progId="CorelDRAW.Graphic.13">
                  <p:embed/>
                </p:oleObj>
              </mc:Choice>
              <mc:Fallback>
                <p:oleObj name="CorelDRAW" r:id="rId15" imgW="2188077" imgH="1033560" progId="CorelDRAW.Graphic.13">
                  <p:embed/>
                  <p:pic>
                    <p:nvPicPr>
                      <p:cNvPr id="0" name=""/>
                      <p:cNvPicPr/>
                      <p:nvPr/>
                    </p:nvPicPr>
                    <p:blipFill>
                      <a:blip r:embed="rId16"/>
                      <a:stretch>
                        <a:fillRect/>
                      </a:stretch>
                    </p:blipFill>
                    <p:spPr>
                      <a:xfrm>
                        <a:off x="6405891" y="578716"/>
                        <a:ext cx="2187575" cy="1033463"/>
                      </a:xfrm>
                      <a:prstGeom prst="rect">
                        <a:avLst/>
                      </a:prstGeom>
                    </p:spPr>
                  </p:pic>
                </p:oleObj>
              </mc:Fallback>
            </mc:AlternateContent>
          </a:graphicData>
        </a:graphic>
      </p:graphicFrame>
      <p:sp>
        <p:nvSpPr>
          <p:cNvPr id="21" name="Rectangle 4"/>
          <p:cNvSpPr>
            <a:spLocks noChangeArrowheads="1"/>
          </p:cNvSpPr>
          <p:nvPr/>
        </p:nvSpPr>
        <p:spPr bwMode="auto">
          <a:xfrm>
            <a:off x="6449145" y="1680981"/>
            <a:ext cx="2347405" cy="28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spcBef>
                <a:spcPts val="400"/>
              </a:spcBef>
              <a:spcAft>
                <a:spcPts val="400"/>
              </a:spcAft>
            </a:pPr>
            <a:r>
              <a:rPr lang="en-GB" sz="1200" dirty="0" smtClean="0"/>
              <a:t>memory 1               memory 2</a:t>
            </a:r>
            <a:endParaRPr lang="en-GB" sz="1200" dirty="0"/>
          </a:p>
          <a:p>
            <a:pPr algn="l">
              <a:spcBef>
                <a:spcPts val="400"/>
              </a:spcBef>
              <a:spcAft>
                <a:spcPts val="400"/>
              </a:spcAft>
            </a:pPr>
            <a:endParaRPr lang="en-GB" sz="1200" dirty="0" smtClean="0"/>
          </a:p>
        </p:txBody>
      </p:sp>
      <p:sp>
        <p:nvSpPr>
          <p:cNvPr id="18" name="Rectangle 4"/>
          <p:cNvSpPr>
            <a:spLocks noChangeArrowheads="1"/>
          </p:cNvSpPr>
          <p:nvPr/>
        </p:nvSpPr>
        <p:spPr bwMode="auto">
          <a:xfrm>
            <a:off x="6449146" y="3843126"/>
            <a:ext cx="2304152" cy="28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spcBef>
                <a:spcPts val="400"/>
              </a:spcBef>
              <a:spcAft>
                <a:spcPts val="400"/>
              </a:spcAft>
            </a:pPr>
            <a:r>
              <a:rPr lang="en-GB" sz="1200" dirty="0" smtClean="0"/>
              <a:t>  no link                    no SFP</a:t>
            </a:r>
          </a:p>
        </p:txBody>
      </p:sp>
      <p:graphicFrame>
        <p:nvGraphicFramePr>
          <p:cNvPr id="13" name="Object 12"/>
          <p:cNvGraphicFramePr>
            <a:graphicFrameLocks noChangeAspect="1"/>
          </p:cNvGraphicFramePr>
          <p:nvPr>
            <p:extLst>
              <p:ext uri="{D42A27DB-BD31-4B8C-83A1-F6EECF244321}">
                <p14:modId xmlns:p14="http://schemas.microsoft.com/office/powerpoint/2010/main" val="2205571896"/>
              </p:ext>
            </p:extLst>
          </p:nvPr>
        </p:nvGraphicFramePr>
        <p:xfrm>
          <a:off x="6405891" y="2710015"/>
          <a:ext cx="2187575" cy="1036637"/>
        </p:xfrm>
        <a:graphic>
          <a:graphicData uri="http://schemas.openxmlformats.org/presentationml/2006/ole">
            <mc:AlternateContent xmlns:mc="http://schemas.openxmlformats.org/markup-compatibility/2006">
              <mc:Choice xmlns:v="urn:schemas-microsoft-com:vml" Requires="v">
                <p:oleObj spid="_x0000_s44559" name="CorelDRAW" r:id="rId17" imgW="2188077" imgH="1037347" progId="CorelDRAW.Graphic.13">
                  <p:embed/>
                </p:oleObj>
              </mc:Choice>
              <mc:Fallback>
                <p:oleObj name="CorelDRAW" r:id="rId17" imgW="2188077" imgH="1037347" progId="CorelDRAW.Graphic.13">
                  <p:embed/>
                  <p:pic>
                    <p:nvPicPr>
                      <p:cNvPr id="0" name=""/>
                      <p:cNvPicPr/>
                      <p:nvPr/>
                    </p:nvPicPr>
                    <p:blipFill>
                      <a:blip r:embed="rId18"/>
                      <a:stretch>
                        <a:fillRect/>
                      </a:stretch>
                    </p:blipFill>
                    <p:spPr>
                      <a:xfrm>
                        <a:off x="6405891" y="2710015"/>
                        <a:ext cx="2187575" cy="1036637"/>
                      </a:xfrm>
                      <a:prstGeom prst="rect">
                        <a:avLst/>
                      </a:prstGeom>
                    </p:spPr>
                  </p:pic>
                </p:oleObj>
              </mc:Fallback>
            </mc:AlternateContent>
          </a:graphicData>
        </a:graphic>
      </p:graphicFrame>
    </p:spTree>
    <p:extLst>
      <p:ext uri="{BB962C8B-B14F-4D97-AF65-F5344CB8AC3E}">
        <p14:creationId xmlns:p14="http://schemas.microsoft.com/office/powerpoint/2010/main" val="2065013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17</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Appendix 2. DOROS front panel LEDs (3/3 – timing)</a:t>
            </a:r>
            <a:endParaRPr lang="en-GB" dirty="0"/>
          </a:p>
        </p:txBody>
      </p:sp>
      <p:sp>
        <p:nvSpPr>
          <p:cNvPr id="16" name="Rectangle 4"/>
          <p:cNvSpPr>
            <a:spLocks noChangeArrowheads="1"/>
          </p:cNvSpPr>
          <p:nvPr/>
        </p:nvSpPr>
        <p:spPr bwMode="auto">
          <a:xfrm>
            <a:off x="232237" y="587031"/>
            <a:ext cx="8683164" cy="29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The top two LEDs 1 and 5 indicate the BST timing status for beam 1 (left SFP) and beam 2 (right SFP), respectively.</a:t>
            </a:r>
            <a:br>
              <a:rPr lang="en-GB" sz="1200" dirty="0" smtClean="0"/>
            </a:br>
            <a:r>
              <a:rPr lang="en-GB" sz="1200" dirty="0" smtClean="0"/>
              <a:t>All collimator front-ends receive only one timing, B1 or B2, depending which beam signals are processed.</a:t>
            </a:r>
          </a:p>
          <a:p>
            <a:pPr marL="152400" indent="-152400" algn="l">
              <a:spcBef>
                <a:spcPts val="400"/>
              </a:spcBef>
              <a:spcAft>
                <a:spcPts val="400"/>
              </a:spcAft>
              <a:buFont typeface="Wingdings" pitchFamily="2" charset="2"/>
              <a:buChar char="§"/>
            </a:pPr>
            <a:r>
              <a:rPr lang="en-GB" sz="1200" dirty="0" smtClean="0"/>
              <a:t>Please note that DOROS font-ends can measure beam without the BST timing. </a:t>
            </a:r>
            <a:br>
              <a:rPr lang="en-GB" sz="1200" dirty="0" smtClean="0"/>
            </a:br>
            <a:r>
              <a:rPr lang="en-GB" sz="1200" dirty="0" smtClean="0"/>
              <a:t>Also the post-mortem triggers are received over the Ethernet link.</a:t>
            </a:r>
          </a:p>
          <a:p>
            <a:pPr marL="152400" indent="-152400" algn="l">
              <a:spcBef>
                <a:spcPts val="400"/>
              </a:spcBef>
              <a:spcAft>
                <a:spcPts val="400"/>
              </a:spcAft>
              <a:buFont typeface="Wingdings" pitchFamily="2" charset="2"/>
              <a:buChar char="§"/>
            </a:pPr>
            <a:r>
              <a:rPr lang="en-GB" sz="1200" dirty="0" smtClean="0"/>
              <a:t>Each LED can indicate one of the following states:</a:t>
            </a:r>
          </a:p>
          <a:p>
            <a:pPr algn="l">
              <a:spcBef>
                <a:spcPts val="400"/>
              </a:spcBef>
              <a:spcAft>
                <a:spcPts val="400"/>
              </a:spcAft>
            </a:pPr>
            <a:endParaRPr lang="en-GB" sz="300" dirty="0" smtClean="0"/>
          </a:p>
          <a:p>
            <a:pPr lvl="1" algn="l">
              <a:spcBef>
                <a:spcPts val="0"/>
              </a:spcBef>
              <a:spcAft>
                <a:spcPts val="600"/>
              </a:spcAft>
            </a:pPr>
            <a:r>
              <a:rPr lang="en-GB" sz="1200" dirty="0" smtClean="0"/>
              <a:t> shining green: the timing being received;</a:t>
            </a:r>
          </a:p>
          <a:p>
            <a:pPr lvl="1" algn="l">
              <a:spcBef>
                <a:spcPts val="0"/>
              </a:spcBef>
              <a:spcAft>
                <a:spcPts val="600"/>
              </a:spcAft>
            </a:pPr>
            <a:r>
              <a:rPr lang="en-GB" sz="1200" dirty="0" smtClean="0"/>
              <a:t> flashing green/red: receiving the timing of the other beam;</a:t>
            </a:r>
          </a:p>
          <a:p>
            <a:pPr lvl="1" algn="l">
              <a:spcBef>
                <a:spcPts val="0"/>
              </a:spcBef>
              <a:spcAft>
                <a:spcPts val="600"/>
              </a:spcAft>
            </a:pPr>
            <a:r>
              <a:rPr lang="en-GB" sz="1200" dirty="0" smtClean="0"/>
              <a:t> flashing </a:t>
            </a:r>
            <a:r>
              <a:rPr lang="en-GB" sz="1200" dirty="0"/>
              <a:t>green: the SFP module not present;</a:t>
            </a:r>
          </a:p>
          <a:p>
            <a:pPr lvl="1" algn="l">
              <a:spcBef>
                <a:spcPts val="0"/>
              </a:spcBef>
              <a:spcAft>
                <a:spcPts val="600"/>
              </a:spcAft>
            </a:pPr>
            <a:r>
              <a:rPr lang="en-GB" sz="1200" dirty="0" smtClean="0"/>
              <a:t> shining </a:t>
            </a:r>
            <a:r>
              <a:rPr lang="en-GB" sz="1200" dirty="0"/>
              <a:t>red: the SFP module present but no timing signal being </a:t>
            </a:r>
            <a:r>
              <a:rPr lang="en-GB" sz="1200" dirty="0" smtClean="0"/>
              <a:t>received.</a:t>
            </a:r>
          </a:p>
          <a:p>
            <a:pPr marL="152400" indent="-152400" algn="l">
              <a:spcBef>
                <a:spcPts val="400"/>
              </a:spcBef>
              <a:spcAft>
                <a:spcPts val="400"/>
              </a:spcAft>
              <a:buFont typeface="Wingdings" pitchFamily="2" charset="2"/>
              <a:buChar char="§"/>
            </a:pPr>
            <a:endParaRPr lang="en-GB" sz="1200" dirty="0" smtClean="0"/>
          </a:p>
        </p:txBody>
      </p:sp>
      <p:grpSp>
        <p:nvGrpSpPr>
          <p:cNvPr id="4" name="Group 3"/>
          <p:cNvGrpSpPr/>
          <p:nvPr/>
        </p:nvGrpSpPr>
        <p:grpSpPr>
          <a:xfrm>
            <a:off x="424260" y="1969610"/>
            <a:ext cx="294680" cy="969111"/>
            <a:chOff x="438942" y="1815990"/>
            <a:chExt cx="294680" cy="969111"/>
          </a:xfrm>
        </p:grpSpPr>
        <p:graphicFrame>
          <p:nvGraphicFramePr>
            <p:cNvPr id="22" name="Object 21"/>
            <p:cNvGraphicFramePr>
              <a:graphicFrameLocks noChangeAspect="1"/>
            </p:cNvGraphicFramePr>
            <p:nvPr>
              <p:extLst>
                <p:ext uri="{D42A27DB-BD31-4B8C-83A1-F6EECF244321}">
                  <p14:modId xmlns:p14="http://schemas.microsoft.com/office/powerpoint/2010/main" val="3705698975"/>
                </p:ext>
              </p:extLst>
            </p:nvPr>
          </p:nvGraphicFramePr>
          <p:xfrm>
            <a:off x="488950" y="1815990"/>
            <a:ext cx="181556" cy="181467"/>
          </p:xfrm>
          <a:graphic>
            <a:graphicData uri="http://schemas.openxmlformats.org/presentationml/2006/ole">
              <mc:AlternateContent xmlns:mc="http://schemas.openxmlformats.org/markup-compatibility/2006">
                <mc:Choice xmlns:v="urn:schemas-microsoft-com:vml" Requires="v">
                  <p:oleObj spid="_x0000_s43262" name="CorelDRAW" r:id="rId3" imgW="165051" imgH="164970" progId="CorelDRAW.Graphic.13">
                    <p:embed/>
                  </p:oleObj>
                </mc:Choice>
                <mc:Fallback>
                  <p:oleObj name="CorelDRAW" r:id="rId3" imgW="165051" imgH="164970" progId="CorelDRAW.Graphic.13">
                    <p:embed/>
                    <p:pic>
                      <p:nvPicPr>
                        <p:cNvPr id="0" name=""/>
                        <p:cNvPicPr/>
                        <p:nvPr/>
                      </p:nvPicPr>
                      <p:blipFill>
                        <a:blip r:embed="rId4"/>
                        <a:stretch>
                          <a:fillRect/>
                        </a:stretch>
                      </p:blipFill>
                      <p:spPr>
                        <a:xfrm>
                          <a:off x="488950" y="1815990"/>
                          <a:ext cx="181556" cy="18146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37069011"/>
                </p:ext>
              </p:extLst>
            </p:nvPr>
          </p:nvGraphicFramePr>
          <p:xfrm>
            <a:off x="441824" y="2027444"/>
            <a:ext cx="291798" cy="291357"/>
          </p:xfrm>
          <a:graphic>
            <a:graphicData uri="http://schemas.openxmlformats.org/presentationml/2006/ole">
              <mc:AlternateContent xmlns:mc="http://schemas.openxmlformats.org/markup-compatibility/2006">
                <mc:Choice xmlns:v="urn:schemas-microsoft-com:vml" Requires="v">
                  <p:oleObj spid="_x0000_s43263" name="CorelDRAW" r:id="rId5" imgW="265271" imgH="264870" progId="CorelDRAW.Graphic.13">
                    <p:embed/>
                  </p:oleObj>
                </mc:Choice>
                <mc:Fallback>
                  <p:oleObj name="CorelDRAW" r:id="rId5" imgW="265271" imgH="264870" progId="CorelDRAW.Graphic.13">
                    <p:embed/>
                    <p:pic>
                      <p:nvPicPr>
                        <p:cNvPr id="0" name=""/>
                        <p:cNvPicPr/>
                        <p:nvPr/>
                      </p:nvPicPr>
                      <p:blipFill>
                        <a:blip r:embed="rId6"/>
                        <a:stretch>
                          <a:fillRect/>
                        </a:stretch>
                      </p:blipFill>
                      <p:spPr>
                        <a:xfrm>
                          <a:off x="441824" y="2027444"/>
                          <a:ext cx="291798" cy="29135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61908081"/>
                </p:ext>
              </p:extLst>
            </p:nvPr>
          </p:nvGraphicFramePr>
          <p:xfrm>
            <a:off x="438942" y="2288344"/>
            <a:ext cx="291500" cy="291357"/>
          </p:xfrm>
          <a:graphic>
            <a:graphicData uri="http://schemas.openxmlformats.org/presentationml/2006/ole">
              <mc:AlternateContent xmlns:mc="http://schemas.openxmlformats.org/markup-compatibility/2006">
                <mc:Choice xmlns:v="urn:schemas-microsoft-com:vml" Requires="v">
                  <p:oleObj spid="_x0000_s43264" name="CorelDRAW" r:id="rId7" imgW="265000" imgH="264870" progId="CorelDRAW.Graphic.13">
                    <p:embed/>
                  </p:oleObj>
                </mc:Choice>
                <mc:Fallback>
                  <p:oleObj name="CorelDRAW" r:id="rId7" imgW="265000" imgH="264870" progId="CorelDRAW.Graphic.13">
                    <p:embed/>
                    <p:pic>
                      <p:nvPicPr>
                        <p:cNvPr id="0" name=""/>
                        <p:cNvPicPr/>
                        <p:nvPr/>
                      </p:nvPicPr>
                      <p:blipFill>
                        <a:blip r:embed="rId8"/>
                        <a:stretch>
                          <a:fillRect/>
                        </a:stretch>
                      </p:blipFill>
                      <p:spPr>
                        <a:xfrm>
                          <a:off x="438942" y="2288344"/>
                          <a:ext cx="291500" cy="29135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47429363"/>
                </p:ext>
              </p:extLst>
            </p:nvPr>
          </p:nvGraphicFramePr>
          <p:xfrm>
            <a:off x="488950" y="2603634"/>
            <a:ext cx="181556" cy="181467"/>
          </p:xfrm>
          <a:graphic>
            <a:graphicData uri="http://schemas.openxmlformats.org/presentationml/2006/ole">
              <mc:AlternateContent xmlns:mc="http://schemas.openxmlformats.org/markup-compatibility/2006">
                <mc:Choice xmlns:v="urn:schemas-microsoft-com:vml" Requires="v">
                  <p:oleObj spid="_x0000_s43265" name="CorelDRAW" r:id="rId9" imgW="165051" imgH="164970" progId="CorelDRAW.Graphic.13">
                    <p:embed/>
                  </p:oleObj>
                </mc:Choice>
                <mc:Fallback>
                  <p:oleObj name="CorelDRAW" r:id="rId9" imgW="165051" imgH="164970" progId="CorelDRAW.Graphic.13">
                    <p:embed/>
                    <p:pic>
                      <p:nvPicPr>
                        <p:cNvPr id="0" name=""/>
                        <p:cNvPicPr/>
                        <p:nvPr/>
                      </p:nvPicPr>
                      <p:blipFill>
                        <a:blip r:embed="rId10"/>
                        <a:stretch>
                          <a:fillRect/>
                        </a:stretch>
                      </p:blipFill>
                      <p:spPr>
                        <a:xfrm>
                          <a:off x="488950" y="2603634"/>
                          <a:ext cx="181556" cy="181467"/>
                        </a:xfrm>
                        <a:prstGeom prst="rect">
                          <a:avLst/>
                        </a:prstGeom>
                      </p:spPr>
                    </p:pic>
                  </p:oleObj>
                </mc:Fallback>
              </mc:AlternateContent>
            </a:graphicData>
          </a:graphic>
        </p:graphicFrame>
      </p:grpSp>
    </p:spTree>
    <p:extLst>
      <p:ext uri="{BB962C8B-B14F-4D97-AF65-F5344CB8AC3E}">
        <p14:creationId xmlns:p14="http://schemas.microsoft.com/office/powerpoint/2010/main" val="2293085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18</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Appendix 3. Programming SW3 “FPGA SW” DIP switch</a:t>
            </a:r>
            <a:endParaRPr lang="en-GB" dirty="0"/>
          </a:p>
        </p:txBody>
      </p:sp>
      <p:sp>
        <p:nvSpPr>
          <p:cNvPr id="16" name="Rectangle 4"/>
          <p:cNvSpPr>
            <a:spLocks noChangeArrowheads="1"/>
          </p:cNvSpPr>
          <p:nvPr/>
        </p:nvSpPr>
        <p:spPr bwMode="auto">
          <a:xfrm>
            <a:off x="347449" y="587031"/>
            <a:ext cx="8567951" cy="29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The 2 most left bits of </a:t>
            </a:r>
            <a:r>
              <a:rPr lang="en-GB" sz="1200" dirty="0" smtClean="0">
                <a:solidFill>
                  <a:srgbClr val="000000"/>
                </a:solidFill>
              </a:rPr>
              <a:t>DIP </a:t>
            </a:r>
            <a:r>
              <a:rPr lang="en-GB" sz="1200" dirty="0">
                <a:solidFill>
                  <a:srgbClr val="000000"/>
                </a:solidFill>
              </a:rPr>
              <a:t>switch SW3 “FPGA SW” program </a:t>
            </a:r>
            <a:r>
              <a:rPr lang="en-GB" sz="1200" dirty="0" smtClean="0">
                <a:solidFill>
                  <a:srgbClr val="000000"/>
                </a:solidFill>
              </a:rPr>
              <a:t>the channel configuration of the front-end.</a:t>
            </a:r>
            <a:br>
              <a:rPr lang="en-GB" sz="1200" dirty="0" smtClean="0">
                <a:solidFill>
                  <a:srgbClr val="000000"/>
                </a:solidFill>
              </a:rPr>
            </a:br>
            <a:r>
              <a:rPr lang="en-GB" sz="1200" dirty="0" smtClean="0">
                <a:solidFill>
                  <a:srgbClr val="000000"/>
                </a:solidFill>
              </a:rPr>
              <a:t>T</a:t>
            </a:r>
            <a:r>
              <a:rPr lang="en-GB" sz="1200" dirty="0" smtClean="0"/>
              <a:t>he channel configuration bits are labelled with </a:t>
            </a:r>
            <a:r>
              <a:rPr lang="en-GB" sz="1200" dirty="0"/>
              <a:t>the numbers 1 and 2 on the switch </a:t>
            </a:r>
            <a:r>
              <a:rPr lang="en-GB" sz="1200" dirty="0" smtClean="0"/>
              <a:t>case as seen on the photo below.</a:t>
            </a:r>
            <a:br>
              <a:rPr lang="en-GB" sz="1200" dirty="0" smtClean="0"/>
            </a:br>
            <a:r>
              <a:rPr lang="en-GB" sz="1200" dirty="0" smtClean="0">
                <a:solidFill>
                  <a:srgbClr val="000000"/>
                </a:solidFill>
              </a:rPr>
              <a:t>The bits are marked “</a:t>
            </a:r>
            <a:r>
              <a:rPr lang="en-GB" sz="1200" b="1" dirty="0" smtClean="0">
                <a:solidFill>
                  <a:srgbClr val="000000"/>
                </a:solidFill>
              </a:rPr>
              <a:t>CC</a:t>
            </a:r>
            <a:r>
              <a:rPr lang="en-GB" sz="1200" dirty="0" smtClean="0">
                <a:solidFill>
                  <a:srgbClr val="000000"/>
                </a:solidFill>
              </a:rPr>
              <a:t>” on the photo.</a:t>
            </a:r>
          </a:p>
          <a:p>
            <a:pPr marL="152400" indent="-152400" algn="l">
              <a:spcBef>
                <a:spcPts val="400"/>
              </a:spcBef>
              <a:spcAft>
                <a:spcPts val="400"/>
              </a:spcAft>
              <a:buFont typeface="Wingdings" pitchFamily="2" charset="2"/>
              <a:buChar char="§"/>
            </a:pPr>
            <a:r>
              <a:rPr lang="en-GB" sz="1200" dirty="0" smtClean="0"/>
              <a:t>The channel configuration bits </a:t>
            </a:r>
            <a:r>
              <a:rPr lang="en-GB" sz="1200" dirty="0"/>
              <a:t>should be:</a:t>
            </a:r>
          </a:p>
          <a:p>
            <a:pPr marL="628650" lvl="1" indent="-171450" algn="l">
              <a:spcBef>
                <a:spcPts val="0"/>
              </a:spcBef>
              <a:spcAft>
                <a:spcPts val="200"/>
              </a:spcAft>
              <a:buFont typeface="Arial" pitchFamily="34" charset="0"/>
              <a:buChar char="•"/>
            </a:pPr>
            <a:r>
              <a:rPr lang="en-GB" sz="1200" dirty="0"/>
              <a:t>00 for the standard 8-channel front-end;</a:t>
            </a:r>
          </a:p>
          <a:p>
            <a:pPr marL="628650" lvl="1" indent="-171450" algn="l">
              <a:spcBef>
                <a:spcPts val="0"/>
              </a:spcBef>
              <a:spcAft>
                <a:spcPts val="200"/>
              </a:spcAft>
              <a:buFont typeface="Arial" pitchFamily="34" charset="0"/>
              <a:buChar char="•"/>
            </a:pPr>
            <a:r>
              <a:rPr lang="en-GB" sz="1200" dirty="0"/>
              <a:t>10 for the “half” 4-channel front-end;</a:t>
            </a:r>
          </a:p>
          <a:p>
            <a:pPr marL="628650" lvl="1" indent="-171450" algn="l">
              <a:spcBef>
                <a:spcPts val="0"/>
              </a:spcBef>
              <a:spcAft>
                <a:spcPts val="200"/>
              </a:spcAft>
              <a:buFont typeface="Arial" pitchFamily="34" charset="0"/>
              <a:buChar char="•"/>
            </a:pPr>
            <a:r>
              <a:rPr lang="en-GB" sz="1200" dirty="0"/>
              <a:t>01 for the standard 8-channel front-end with 6 channels active;</a:t>
            </a:r>
            <a:br>
              <a:rPr lang="en-GB" sz="1200" dirty="0"/>
            </a:br>
            <a:r>
              <a:rPr lang="en-GB" sz="1200" dirty="0"/>
              <a:t>for the time being there is only one such </a:t>
            </a:r>
            <a:r>
              <a:rPr lang="en-GB" sz="1200" dirty="0" smtClean="0"/>
              <a:t>a case</a:t>
            </a:r>
            <a:r>
              <a:rPr lang="en-GB" sz="1200" dirty="0"/>
              <a:t>, namely CFB‐RR77‐BIDRC1.</a:t>
            </a:r>
            <a:endParaRPr lang="en-GB" sz="1200" dirty="0" smtClean="0">
              <a:solidFill>
                <a:srgbClr val="000000"/>
              </a:solidFill>
            </a:endParaRPr>
          </a:p>
          <a:p>
            <a:pPr marL="152400" lvl="0" indent="-152400" algn="l">
              <a:spcBef>
                <a:spcPts val="400"/>
              </a:spcBef>
              <a:spcAft>
                <a:spcPts val="400"/>
              </a:spcAft>
              <a:buFont typeface="Wingdings" pitchFamily="2" charset="2"/>
              <a:buChar char="§"/>
            </a:pPr>
            <a:endParaRPr lang="en-GB" sz="1200" dirty="0">
              <a:solidFill>
                <a:srgbClr val="000000"/>
              </a:solidFill>
            </a:endParaRPr>
          </a:p>
          <a:p>
            <a:pPr marL="152400" lvl="0" indent="-152400" algn="l">
              <a:spcBef>
                <a:spcPts val="400"/>
              </a:spcBef>
              <a:spcAft>
                <a:spcPts val="400"/>
              </a:spcAft>
              <a:buFont typeface="Wingdings" pitchFamily="2" charset="2"/>
              <a:buChar char="§"/>
            </a:pPr>
            <a:r>
              <a:rPr lang="en-GB" sz="1200" dirty="0" smtClean="0">
                <a:solidFill>
                  <a:srgbClr val="000000"/>
                </a:solidFill>
              </a:rPr>
              <a:t>The 6 right </a:t>
            </a:r>
            <a:r>
              <a:rPr lang="en-GB" sz="1200" dirty="0">
                <a:solidFill>
                  <a:srgbClr val="000000"/>
                </a:solidFill>
              </a:rPr>
              <a:t>bits </a:t>
            </a:r>
            <a:r>
              <a:rPr lang="en-GB" sz="1200" dirty="0" smtClean="0">
                <a:solidFill>
                  <a:srgbClr val="000000"/>
                </a:solidFill>
              </a:rPr>
              <a:t>of the DIP </a:t>
            </a:r>
            <a:r>
              <a:rPr lang="en-GB" sz="1200" dirty="0">
                <a:solidFill>
                  <a:srgbClr val="000000"/>
                </a:solidFill>
              </a:rPr>
              <a:t>switch </a:t>
            </a:r>
            <a:r>
              <a:rPr lang="en-GB" sz="1200" dirty="0" smtClean="0">
                <a:solidFill>
                  <a:srgbClr val="000000"/>
                </a:solidFill>
              </a:rPr>
              <a:t>program the date of the front-end installation.</a:t>
            </a:r>
            <a:br>
              <a:rPr lang="en-GB" sz="1200" dirty="0" smtClean="0">
                <a:solidFill>
                  <a:srgbClr val="000000"/>
                </a:solidFill>
              </a:rPr>
            </a:br>
            <a:r>
              <a:rPr lang="en-GB" sz="1200" dirty="0" smtClean="0">
                <a:solidFill>
                  <a:srgbClr val="000000"/>
                </a:solidFill>
              </a:rPr>
              <a:t>The bits are labelled 3 .. 8 on the switch case as seen on the photo below.</a:t>
            </a:r>
          </a:p>
          <a:p>
            <a:pPr marL="152400" lvl="0" indent="-152400" algn="l">
              <a:spcBef>
                <a:spcPts val="400"/>
              </a:spcBef>
              <a:spcAft>
                <a:spcPts val="400"/>
              </a:spcAft>
              <a:buFont typeface="Wingdings" pitchFamily="2" charset="2"/>
              <a:buChar char="§"/>
            </a:pPr>
            <a:r>
              <a:rPr lang="en-GB" sz="1200" dirty="0" smtClean="0"/>
              <a:t>Bits 3, 4, 5, 6, </a:t>
            </a:r>
            <a:r>
              <a:rPr lang="en-GB" sz="1200" dirty="0">
                <a:solidFill>
                  <a:srgbClr val="000000"/>
                </a:solidFill>
              </a:rPr>
              <a:t>marked “</a:t>
            </a:r>
            <a:r>
              <a:rPr lang="en-GB" sz="1200" b="1" dirty="0">
                <a:solidFill>
                  <a:srgbClr val="000000"/>
                </a:solidFill>
              </a:rPr>
              <a:t>YEAR</a:t>
            </a:r>
            <a:r>
              <a:rPr lang="en-GB" sz="1200" dirty="0">
                <a:solidFill>
                  <a:srgbClr val="000000"/>
                </a:solidFill>
              </a:rPr>
              <a:t>”</a:t>
            </a:r>
            <a:r>
              <a:rPr lang="en-GB" sz="1200" dirty="0"/>
              <a:t> on the photo </a:t>
            </a:r>
            <a:r>
              <a:rPr lang="en-GB" sz="1200" dirty="0" smtClean="0"/>
              <a:t>below, set the calendar year modulo 16. So that:</a:t>
            </a:r>
            <a:br>
              <a:rPr lang="en-GB" sz="1200" dirty="0" smtClean="0"/>
            </a:br>
            <a:r>
              <a:rPr lang="en-GB" sz="1200" dirty="0" smtClean="0"/>
              <a:t>2017 = 0001, 2018 </a:t>
            </a:r>
            <a:r>
              <a:rPr lang="en-GB" sz="1200" dirty="0"/>
              <a:t>= </a:t>
            </a:r>
            <a:r>
              <a:rPr lang="en-GB" sz="1200" dirty="0" smtClean="0"/>
              <a:t>0010, 2019 </a:t>
            </a:r>
            <a:r>
              <a:rPr lang="en-GB" sz="1200" dirty="0"/>
              <a:t>= </a:t>
            </a:r>
            <a:r>
              <a:rPr lang="en-GB" sz="1200" dirty="0" smtClean="0"/>
              <a:t>0011</a:t>
            </a:r>
            <a:r>
              <a:rPr lang="en-GB" sz="1200" dirty="0"/>
              <a:t>, </a:t>
            </a:r>
            <a:r>
              <a:rPr lang="en-GB" sz="1200" dirty="0" smtClean="0"/>
              <a:t>2020 </a:t>
            </a:r>
            <a:r>
              <a:rPr lang="en-GB" sz="1200" dirty="0"/>
              <a:t>= </a:t>
            </a:r>
            <a:r>
              <a:rPr lang="en-GB" sz="1200" dirty="0" smtClean="0"/>
              <a:t>0100, 2021 </a:t>
            </a:r>
            <a:r>
              <a:rPr lang="en-GB" sz="1200" dirty="0"/>
              <a:t>= </a:t>
            </a:r>
            <a:r>
              <a:rPr lang="en-GB" sz="1200" dirty="0" smtClean="0"/>
              <a:t>0101</a:t>
            </a:r>
            <a:r>
              <a:rPr lang="en-GB" sz="1200" dirty="0"/>
              <a:t>, </a:t>
            </a:r>
            <a:r>
              <a:rPr lang="en-GB" sz="1200" dirty="0" smtClean="0"/>
              <a:t>2022 </a:t>
            </a:r>
            <a:r>
              <a:rPr lang="en-GB" sz="1200" dirty="0"/>
              <a:t>= </a:t>
            </a:r>
            <a:r>
              <a:rPr lang="en-GB" sz="1200" dirty="0" smtClean="0"/>
              <a:t>0110, 2023 </a:t>
            </a:r>
            <a:r>
              <a:rPr lang="en-GB" sz="1200" dirty="0"/>
              <a:t>= </a:t>
            </a:r>
            <a:r>
              <a:rPr lang="en-GB" sz="1200" dirty="0" smtClean="0"/>
              <a:t>0111 and so on.</a:t>
            </a:r>
          </a:p>
          <a:p>
            <a:pPr marL="152400" lvl="0" indent="-152400" algn="l">
              <a:spcBef>
                <a:spcPts val="400"/>
              </a:spcBef>
              <a:spcAft>
                <a:spcPts val="400"/>
              </a:spcAft>
              <a:buFont typeface="Wingdings" pitchFamily="2" charset="2"/>
              <a:buChar char="§"/>
            </a:pPr>
            <a:r>
              <a:rPr lang="en-GB" sz="1200" dirty="0" smtClean="0"/>
              <a:t>Bits 7 and 8, </a:t>
            </a:r>
            <a:r>
              <a:rPr lang="en-GB" sz="1200" dirty="0">
                <a:solidFill>
                  <a:srgbClr val="000000"/>
                </a:solidFill>
              </a:rPr>
              <a:t>marked </a:t>
            </a:r>
            <a:r>
              <a:rPr lang="en-GB" sz="1200" dirty="0" smtClean="0">
                <a:solidFill>
                  <a:srgbClr val="000000"/>
                </a:solidFill>
              </a:rPr>
              <a:t>“</a:t>
            </a:r>
            <a:r>
              <a:rPr lang="en-GB" sz="1200" b="1" dirty="0" smtClean="0">
                <a:solidFill>
                  <a:srgbClr val="000000"/>
                </a:solidFill>
              </a:rPr>
              <a:t>Q</a:t>
            </a:r>
            <a:r>
              <a:rPr lang="en-GB" sz="1200" dirty="0" smtClean="0">
                <a:solidFill>
                  <a:srgbClr val="000000"/>
                </a:solidFill>
              </a:rPr>
              <a:t>”</a:t>
            </a:r>
            <a:r>
              <a:rPr lang="en-GB" sz="1200" dirty="0" smtClean="0"/>
              <a:t> </a:t>
            </a:r>
            <a:r>
              <a:rPr lang="en-GB" sz="1200" dirty="0"/>
              <a:t>on the photo below mark </a:t>
            </a:r>
            <a:r>
              <a:rPr lang="en-GB" sz="1200" dirty="0" smtClean="0"/>
              <a:t>the quarter of the year minus one: </a:t>
            </a:r>
            <a:br>
              <a:rPr lang="en-GB" sz="1200" dirty="0" smtClean="0"/>
            </a:br>
            <a:r>
              <a:rPr lang="en-GB" sz="1200" dirty="0" smtClean="0"/>
              <a:t>00 = 1</a:t>
            </a:r>
            <a:r>
              <a:rPr lang="en-GB" sz="1200" baseline="30000" dirty="0" smtClean="0"/>
              <a:t>st</a:t>
            </a:r>
            <a:r>
              <a:rPr lang="en-GB" sz="1200" dirty="0" smtClean="0"/>
              <a:t> quarter, 01 = 2</a:t>
            </a:r>
            <a:r>
              <a:rPr lang="en-GB" sz="1200" baseline="30000" dirty="0" smtClean="0"/>
              <a:t>nd</a:t>
            </a:r>
            <a:r>
              <a:rPr lang="en-GB" sz="1200" dirty="0" smtClean="0"/>
              <a:t> quarter, 10 = 3</a:t>
            </a:r>
            <a:r>
              <a:rPr lang="en-GB" sz="1200" baseline="30000" dirty="0" smtClean="0"/>
              <a:t>rd</a:t>
            </a:r>
            <a:r>
              <a:rPr lang="en-GB" sz="1200" dirty="0" smtClean="0"/>
              <a:t> quarter, 11 </a:t>
            </a:r>
            <a:r>
              <a:rPr lang="en-GB" sz="1200" dirty="0"/>
              <a:t>= </a:t>
            </a:r>
            <a:r>
              <a:rPr lang="en-GB" sz="1200" dirty="0" smtClean="0"/>
              <a:t>4</a:t>
            </a:r>
            <a:r>
              <a:rPr lang="en-GB" sz="1200" baseline="30000" dirty="0" smtClean="0"/>
              <a:t>th</a:t>
            </a:r>
            <a:r>
              <a:rPr lang="en-GB" sz="1200" dirty="0" smtClean="0"/>
              <a:t> quarter.</a:t>
            </a:r>
          </a:p>
          <a:p>
            <a:pPr marL="152400" lvl="0" indent="-152400" algn="l">
              <a:spcBef>
                <a:spcPts val="400"/>
              </a:spcBef>
              <a:spcAft>
                <a:spcPts val="400"/>
              </a:spcAft>
              <a:buFont typeface="Wingdings" pitchFamily="2" charset="2"/>
              <a:buChar char="§"/>
            </a:pPr>
            <a:r>
              <a:rPr lang="en-GB" sz="1200" dirty="0" smtClean="0"/>
              <a:t>On the photo below the channel configuration bits are 00, indicating the standard 8-channel front-end.</a:t>
            </a:r>
            <a:br>
              <a:rPr lang="en-GB" sz="1200" dirty="0" smtClean="0"/>
            </a:br>
            <a:r>
              <a:rPr lang="en-GB" sz="1200" dirty="0" smtClean="0"/>
              <a:t>The date bits are 0001</a:t>
            </a:r>
            <a:r>
              <a:rPr lang="en-GB" sz="1200" baseline="-25000" dirty="0" smtClean="0"/>
              <a:t> </a:t>
            </a:r>
            <a:r>
              <a:rPr lang="en-GB" sz="1200" dirty="0" smtClean="0"/>
              <a:t>10 indicating year 2017 (or 2033, or 2049, …) and the 3</a:t>
            </a:r>
            <a:r>
              <a:rPr lang="en-GB" sz="1200" baseline="30000" dirty="0" smtClean="0"/>
              <a:t>rd</a:t>
            </a:r>
            <a:r>
              <a:rPr lang="en-GB" sz="1200" dirty="0" smtClean="0"/>
              <a:t> quarter.</a:t>
            </a:r>
          </a:p>
        </p:txBody>
      </p:sp>
      <p:grpSp>
        <p:nvGrpSpPr>
          <p:cNvPr id="4" name="Group 3"/>
          <p:cNvGrpSpPr/>
          <p:nvPr/>
        </p:nvGrpSpPr>
        <p:grpSpPr>
          <a:xfrm>
            <a:off x="826202" y="4696365"/>
            <a:ext cx="7437120" cy="1782885"/>
            <a:chOff x="826202" y="4696365"/>
            <a:chExt cx="7437120" cy="178288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02" y="4696365"/>
              <a:ext cx="7437120" cy="1737360"/>
            </a:xfrm>
            <a:prstGeom prst="rect">
              <a:avLst/>
            </a:prstGeom>
          </p:spPr>
        </p:pic>
        <p:sp>
          <p:nvSpPr>
            <p:cNvPr id="12" name="Rectangle 11"/>
            <p:cNvSpPr/>
            <p:nvPr/>
          </p:nvSpPr>
          <p:spPr bwMode="auto">
            <a:xfrm>
              <a:off x="6953110" y="5195629"/>
              <a:ext cx="629239" cy="729695"/>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bwMode="auto">
            <a:xfrm>
              <a:off x="7615596" y="5195628"/>
              <a:ext cx="297639" cy="729695"/>
            </a:xfrm>
            <a:prstGeom prst="rect">
              <a:avLst/>
            </a:prstGeom>
            <a:noFill/>
            <a:ln w="38100" cap="flat" cmpd="sng" algn="ctr">
              <a:solidFill>
                <a:srgbClr val="FF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9" name="Rectangle 4"/>
            <p:cNvSpPr>
              <a:spLocks noChangeArrowheads="1"/>
            </p:cNvSpPr>
            <p:nvPr/>
          </p:nvSpPr>
          <p:spPr bwMode="auto">
            <a:xfrm>
              <a:off x="6914532" y="6172010"/>
              <a:ext cx="706396" cy="3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lvl="0">
                <a:spcBef>
                  <a:spcPts val="400"/>
                </a:spcBef>
                <a:spcAft>
                  <a:spcPts val="400"/>
                </a:spcAft>
              </a:pPr>
              <a:r>
                <a:rPr lang="en-GB" sz="1400" b="1" dirty="0" smtClean="0">
                  <a:solidFill>
                    <a:srgbClr val="FFFF00"/>
                  </a:solidFill>
                </a:rPr>
                <a:t>YEAR</a:t>
              </a:r>
            </a:p>
          </p:txBody>
        </p:sp>
        <p:sp>
          <p:nvSpPr>
            <p:cNvPr id="10" name="Rectangle 4"/>
            <p:cNvSpPr>
              <a:spLocks noChangeArrowheads="1"/>
            </p:cNvSpPr>
            <p:nvPr/>
          </p:nvSpPr>
          <p:spPr bwMode="auto">
            <a:xfrm>
              <a:off x="7654087" y="6172010"/>
              <a:ext cx="192025" cy="3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lvl="0">
                <a:spcBef>
                  <a:spcPts val="400"/>
                </a:spcBef>
                <a:spcAft>
                  <a:spcPts val="400"/>
                </a:spcAft>
              </a:pPr>
              <a:r>
                <a:rPr lang="en-GB" sz="1400" b="1" dirty="0" smtClean="0">
                  <a:solidFill>
                    <a:srgbClr val="FF33CC"/>
                  </a:solidFill>
                </a:rPr>
                <a:t>Q</a:t>
              </a:r>
            </a:p>
          </p:txBody>
        </p:sp>
        <p:sp>
          <p:nvSpPr>
            <p:cNvPr id="13" name="Rectangle 12"/>
            <p:cNvSpPr/>
            <p:nvPr/>
          </p:nvSpPr>
          <p:spPr bwMode="auto">
            <a:xfrm>
              <a:off x="6603023" y="5191277"/>
              <a:ext cx="314620" cy="729695"/>
            </a:xfrm>
            <a:prstGeom prst="rect">
              <a:avLst/>
            </a:prstGeom>
            <a:noFill/>
            <a:ln w="381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5" name="Rectangle 4"/>
            <p:cNvSpPr>
              <a:spLocks noChangeArrowheads="1"/>
            </p:cNvSpPr>
            <p:nvPr/>
          </p:nvSpPr>
          <p:spPr bwMode="auto">
            <a:xfrm>
              <a:off x="6407135" y="6167658"/>
              <a:ext cx="706396" cy="3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lvl="0">
                <a:spcBef>
                  <a:spcPts val="400"/>
                </a:spcBef>
                <a:spcAft>
                  <a:spcPts val="400"/>
                </a:spcAft>
              </a:pPr>
              <a:r>
                <a:rPr lang="en-GB" sz="1400" b="1" dirty="0" smtClean="0">
                  <a:solidFill>
                    <a:srgbClr val="00FF00"/>
                  </a:solidFill>
                </a:rPr>
                <a:t>CC</a:t>
              </a:r>
            </a:p>
          </p:txBody>
        </p:sp>
      </p:grpSp>
      <p:sp>
        <p:nvSpPr>
          <p:cNvPr id="6" name="Rectangle 5"/>
          <p:cNvSpPr/>
          <p:nvPr/>
        </p:nvSpPr>
        <p:spPr bwMode="auto">
          <a:xfrm>
            <a:off x="0" y="663840"/>
            <a:ext cx="155425" cy="1651415"/>
          </a:xfrm>
          <a:prstGeom prst="rect">
            <a:avLst/>
          </a:prstGeom>
          <a:solidFill>
            <a:srgbClr val="00FF00"/>
          </a:solidFill>
          <a:ln>
            <a:noFill/>
          </a:ln>
          <a:effectLs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a:off x="-1" y="2660901"/>
            <a:ext cx="148671" cy="883314"/>
          </a:xfrm>
          <a:prstGeom prst="rect">
            <a:avLst/>
          </a:prstGeom>
          <a:solidFill>
            <a:srgbClr val="FFFF00"/>
          </a:solidFill>
          <a:ln>
            <a:noFill/>
          </a:ln>
          <a:effectLs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0" y="3544214"/>
            <a:ext cx="148670" cy="376544"/>
          </a:xfrm>
          <a:prstGeom prst="rect">
            <a:avLst/>
          </a:prstGeom>
          <a:solidFill>
            <a:srgbClr val="FF33CC"/>
          </a:solidFill>
          <a:ln>
            <a:noFill/>
          </a:ln>
          <a:effectLs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
        <p:nvSpPr>
          <p:cNvPr id="20" name="Rectangle 19"/>
          <p:cNvSpPr/>
          <p:nvPr/>
        </p:nvSpPr>
        <p:spPr bwMode="auto">
          <a:xfrm>
            <a:off x="-2" y="2660901"/>
            <a:ext cx="78617" cy="422455"/>
          </a:xfrm>
          <a:prstGeom prst="rect">
            <a:avLst/>
          </a:prstGeom>
          <a:solidFill>
            <a:srgbClr val="FF33CC"/>
          </a:solidFill>
          <a:ln>
            <a:noFill/>
          </a:ln>
          <a:effectLs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0458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19</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Appendix 4. Boundary conditions</a:t>
            </a:r>
            <a:endParaRPr lang="en-GB" dirty="0"/>
          </a:p>
        </p:txBody>
      </p:sp>
      <p:sp>
        <p:nvSpPr>
          <p:cNvPr id="13" name="Rectangle 4"/>
          <p:cNvSpPr>
            <a:spLocks noChangeArrowheads="1"/>
          </p:cNvSpPr>
          <p:nvPr/>
        </p:nvSpPr>
        <p:spPr bwMode="auto">
          <a:xfrm>
            <a:off x="155425" y="587031"/>
            <a:ext cx="8717935" cy="156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Some collimator BPM DOROS front-ends provide orbit readings for the Software Interlock System (SIS).</a:t>
            </a:r>
            <a:br>
              <a:rPr lang="en-GB" sz="1200" dirty="0" smtClean="0"/>
            </a:br>
            <a:r>
              <a:rPr lang="en-GB" sz="1200" dirty="0" smtClean="0"/>
              <a:t>Then the SIS protects the LHC machine from excessive beam offsets in collimators with embedded BPMs.</a:t>
            </a:r>
          </a:p>
          <a:p>
            <a:pPr marL="152400" indent="-152400" algn="l">
              <a:spcBef>
                <a:spcPts val="400"/>
              </a:spcBef>
              <a:spcAft>
                <a:spcPts val="400"/>
              </a:spcAft>
              <a:buFont typeface="Wingdings" pitchFamily="2" charset="2"/>
              <a:buChar char="§"/>
            </a:pPr>
            <a:r>
              <a:rPr lang="en-GB" sz="1200" dirty="0" smtClean="0"/>
              <a:t>LHC beams are dumped if one of the SIS DOROS front-ends stops sending data for more than 60 seconds.</a:t>
            </a:r>
          </a:p>
          <a:p>
            <a:pPr marL="152400" indent="-152400" algn="l">
              <a:spcBef>
                <a:spcPts val="400"/>
              </a:spcBef>
              <a:spcAft>
                <a:spcPts val="400"/>
              </a:spcAft>
              <a:buFont typeface="Wingdings" pitchFamily="2" charset="2"/>
              <a:buChar char="§"/>
            </a:pPr>
            <a:r>
              <a:rPr lang="en-GB" sz="1200" dirty="0"/>
              <a:t>LHC beams </a:t>
            </a:r>
            <a:r>
              <a:rPr lang="en-GB" sz="1200" dirty="0" smtClean="0"/>
              <a:t>cannot be injected if one </a:t>
            </a:r>
            <a:r>
              <a:rPr lang="en-GB" sz="1200" dirty="0"/>
              <a:t>of the </a:t>
            </a:r>
            <a:r>
              <a:rPr lang="en-GB" sz="1200" dirty="0" smtClean="0"/>
              <a:t>SIS DOROS </a:t>
            </a:r>
            <a:r>
              <a:rPr lang="en-GB" sz="1200" dirty="0"/>
              <a:t>front-ends </a:t>
            </a:r>
            <a:r>
              <a:rPr lang="en-GB" sz="1200" dirty="0" smtClean="0"/>
              <a:t>does not send data.</a:t>
            </a:r>
          </a:p>
          <a:p>
            <a:pPr marL="152400" indent="-152400" algn="l">
              <a:spcBef>
                <a:spcPts val="400"/>
              </a:spcBef>
              <a:spcAft>
                <a:spcPts val="400"/>
              </a:spcAft>
              <a:buFont typeface="Wingdings" pitchFamily="2" charset="2"/>
              <a:buChar char="§"/>
            </a:pPr>
            <a:r>
              <a:rPr lang="en-GB" sz="1200" dirty="0" smtClean="0"/>
              <a:t>A SIS DOROS front-end which does not send data must be replaced.</a:t>
            </a:r>
          </a:p>
          <a:p>
            <a:pPr marL="152400" indent="-152400" algn="l">
              <a:spcBef>
                <a:spcPts val="400"/>
              </a:spcBef>
              <a:spcAft>
                <a:spcPts val="400"/>
              </a:spcAft>
              <a:buFont typeface="Wingdings" pitchFamily="2" charset="2"/>
              <a:buChar char="§"/>
            </a:pPr>
            <a:r>
              <a:rPr lang="en-GB" sz="1200" dirty="0" smtClean="0"/>
              <a:t>An estimate for the DOROS front-end failure rate is currently less than one per year for the 6 SIS front-ends.</a:t>
            </a:r>
            <a:endParaRPr lang="en-GB" sz="1200" dirty="0"/>
          </a:p>
          <a:p>
            <a:pPr marL="152400" indent="-152400" algn="l">
              <a:spcBef>
                <a:spcPts val="400"/>
              </a:spcBef>
              <a:spcAft>
                <a:spcPts val="400"/>
              </a:spcAft>
              <a:buFont typeface="Wingdings" pitchFamily="2" charset="2"/>
              <a:buChar char="§"/>
            </a:pPr>
            <a:r>
              <a:rPr lang="en-GB" sz="1200" dirty="0" smtClean="0"/>
              <a:t>Before </a:t>
            </a:r>
            <a:r>
              <a:rPr lang="en-GB" sz="1200" dirty="0"/>
              <a:t>the software interlocks have been introduced in September 2017 the reliability of the collimator DOROS front-ends had been monitored for months without any detected failure.</a:t>
            </a:r>
          </a:p>
          <a:p>
            <a:pPr marL="152400" indent="-152400" algn="l">
              <a:spcBef>
                <a:spcPts val="400"/>
              </a:spcBef>
              <a:spcAft>
                <a:spcPts val="400"/>
              </a:spcAft>
              <a:buFont typeface="Wingdings" pitchFamily="2" charset="2"/>
              <a:buChar char="§"/>
            </a:pPr>
            <a:r>
              <a:rPr lang="en-GB" sz="1200" dirty="0"/>
              <a:t>The reliability of the DOROS front-ends depends a lot on the reliability of the </a:t>
            </a:r>
            <a:r>
              <a:rPr lang="en-GB" sz="1200" dirty="0" smtClean="0"/>
              <a:t>firmware of their FPGAs </a:t>
            </a:r>
            <a:r>
              <a:rPr lang="en-GB" sz="1200" dirty="0"/>
              <a:t>along with the </a:t>
            </a:r>
            <a:r>
              <a:rPr lang="en-GB" sz="1200" dirty="0" smtClean="0"/>
              <a:t>efficiency of the exception </a:t>
            </a:r>
            <a:r>
              <a:rPr lang="en-GB" sz="1200" dirty="0"/>
              <a:t>detection and handling. This </a:t>
            </a:r>
            <a:r>
              <a:rPr lang="en-GB" sz="1200" dirty="0" smtClean="0"/>
              <a:t>firmware is </a:t>
            </a:r>
            <a:r>
              <a:rPr lang="en-GB" sz="1200" dirty="0"/>
              <a:t>being improved </a:t>
            </a:r>
            <a:r>
              <a:rPr lang="en-GB" sz="1200" dirty="0" smtClean="0"/>
              <a:t>using the operational experience gained during the system operation.</a:t>
            </a:r>
          </a:p>
          <a:p>
            <a:pPr marL="152400" indent="-152400" algn="l">
              <a:spcBef>
                <a:spcPts val="400"/>
              </a:spcBef>
              <a:spcAft>
                <a:spcPts val="400"/>
              </a:spcAft>
              <a:buFont typeface="Wingdings" pitchFamily="2" charset="2"/>
              <a:buChar char="§"/>
            </a:pPr>
            <a:r>
              <a:rPr lang="en-GB" sz="1200" dirty="0" smtClean="0"/>
              <a:t>The DOROS front-ends are tolerant for single even upsets. If such an event is detected then the front-end is restarted, returning to regular operation within a few seconds. This short break in data transmission is tolerated by the interlock system. The same mechanism is used to recover from radiation-induced latch-ups of the system integrated circuits.</a:t>
            </a:r>
          </a:p>
          <a:p>
            <a:pPr marL="152400" indent="-152400" algn="l">
              <a:spcBef>
                <a:spcPts val="400"/>
              </a:spcBef>
              <a:spcAft>
                <a:spcPts val="400"/>
              </a:spcAft>
              <a:buFont typeface="Wingdings" pitchFamily="2" charset="2"/>
              <a:buChar char="§"/>
            </a:pPr>
            <a:r>
              <a:rPr lang="en-GB" sz="1200" dirty="0" smtClean="0"/>
              <a:t>During the YETS 2017 it will be attempted to introduce redundancy for the SIS DOROS front-ends.</a:t>
            </a:r>
            <a:br>
              <a:rPr lang="en-GB" sz="1200" dirty="0" smtClean="0"/>
            </a:br>
            <a:r>
              <a:rPr lang="en-GB" sz="1200" dirty="0" smtClean="0"/>
              <a:t>Signals from the upstream and downstream collimator BPMs would be processed by different DOROS front-ends.</a:t>
            </a:r>
            <a:br>
              <a:rPr lang="en-GB" sz="1200" dirty="0" smtClean="0"/>
            </a:br>
            <a:r>
              <a:rPr lang="en-GB" sz="1200" dirty="0" smtClean="0"/>
              <a:t>As signals form one BPM are sufficient for the SIS to operate, then a failure of one of the two DOROS front-ends processing the downstream and upstream signals can be tolerated.</a:t>
            </a:r>
          </a:p>
          <a:p>
            <a:pPr algn="l">
              <a:spcBef>
                <a:spcPts val="400"/>
              </a:spcBef>
              <a:spcAft>
                <a:spcPts val="400"/>
              </a:spcAft>
            </a:pPr>
            <a:endParaRPr lang="en-GB" sz="1200" dirty="0" smtClean="0"/>
          </a:p>
          <a:p>
            <a:pPr marL="152400" indent="-152400" algn="l">
              <a:spcBef>
                <a:spcPts val="400"/>
              </a:spcBef>
              <a:spcAft>
                <a:spcPts val="400"/>
              </a:spcAft>
              <a:buFont typeface="Wingdings" pitchFamily="2" charset="2"/>
              <a:buChar char="§"/>
            </a:pPr>
            <a:endParaRPr lang="en-GB" sz="1200" dirty="0" smtClean="0"/>
          </a:p>
        </p:txBody>
      </p:sp>
    </p:spTree>
    <p:extLst>
      <p:ext uri="{BB962C8B-B14F-4D97-AF65-F5344CB8AC3E}">
        <p14:creationId xmlns:p14="http://schemas.microsoft.com/office/powerpoint/2010/main" val="1221961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2</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(Prioritised) expert phone lists</a:t>
            </a:r>
            <a:endParaRPr lang="en-GB" dirty="0"/>
          </a:p>
        </p:txBody>
      </p:sp>
      <p:sp>
        <p:nvSpPr>
          <p:cNvPr id="7" name="Rectangle 6"/>
          <p:cNvSpPr/>
          <p:nvPr/>
        </p:nvSpPr>
        <p:spPr>
          <a:xfrm>
            <a:off x="1538005" y="2038800"/>
            <a:ext cx="1881845" cy="1908215"/>
          </a:xfrm>
          <a:prstGeom prst="rect">
            <a:avLst/>
          </a:prstGeom>
        </p:spPr>
        <p:txBody>
          <a:bodyPr wrap="square">
            <a:spAutoFit/>
          </a:bodyPr>
          <a:lstStyle/>
          <a:p>
            <a:pPr algn="l">
              <a:spcBef>
                <a:spcPts val="0"/>
              </a:spcBef>
              <a:spcAft>
                <a:spcPts val="400"/>
              </a:spcAft>
            </a:pPr>
            <a:r>
              <a:rPr lang="en-GB" sz="1400" dirty="0" smtClean="0"/>
              <a:t>Hardware:</a:t>
            </a:r>
          </a:p>
          <a:p>
            <a:pPr algn="l">
              <a:spcBef>
                <a:spcPts val="0"/>
              </a:spcBef>
              <a:spcAft>
                <a:spcPts val="400"/>
              </a:spcAft>
            </a:pPr>
            <a:endParaRPr lang="en-GB" sz="1400" dirty="0" smtClean="0"/>
          </a:p>
          <a:p>
            <a:pPr marL="176213" indent="-176213" algn="l">
              <a:spcBef>
                <a:spcPts val="0"/>
              </a:spcBef>
              <a:spcAft>
                <a:spcPts val="400"/>
              </a:spcAft>
              <a:buFont typeface="Arial" panose="020B0604020202020204" pitchFamily="34" charset="0"/>
              <a:buChar char="−"/>
            </a:pPr>
            <a:r>
              <a:rPr lang="en-GB" sz="1400" dirty="0" smtClean="0"/>
              <a:t>Marek: 163104</a:t>
            </a:r>
          </a:p>
          <a:p>
            <a:pPr marL="176213" indent="-176213" algn="l">
              <a:spcBef>
                <a:spcPts val="0"/>
              </a:spcBef>
              <a:spcAft>
                <a:spcPts val="400"/>
              </a:spcAft>
              <a:buFont typeface="Arial" panose="020B0604020202020204" pitchFamily="34" charset="0"/>
              <a:buChar char="−"/>
            </a:pPr>
            <a:r>
              <a:rPr lang="en-GB" sz="1400" dirty="0" smtClean="0"/>
              <a:t>Jakub: 167883</a:t>
            </a:r>
          </a:p>
          <a:p>
            <a:pPr marL="176213" indent="-176213" algn="l">
              <a:spcBef>
                <a:spcPts val="0"/>
              </a:spcBef>
              <a:spcAft>
                <a:spcPts val="400"/>
              </a:spcAft>
              <a:buFont typeface="Arial" panose="020B0604020202020204" pitchFamily="34" charset="0"/>
              <a:buChar char="−"/>
            </a:pPr>
            <a:r>
              <a:rPr lang="en-GB" sz="1400" dirty="0" smtClean="0"/>
              <a:t>Tom: 167012</a:t>
            </a:r>
          </a:p>
          <a:p>
            <a:pPr marL="176213" indent="-176213" algn="l">
              <a:spcBef>
                <a:spcPts val="0"/>
              </a:spcBef>
              <a:spcAft>
                <a:spcPts val="400"/>
              </a:spcAft>
              <a:buFont typeface="Arial" panose="020B0604020202020204" pitchFamily="34" charset="0"/>
              <a:buChar char="−"/>
            </a:pPr>
            <a:r>
              <a:rPr lang="en-GB" sz="1400" dirty="0" smtClean="0"/>
              <a:t>Christian: 164125</a:t>
            </a:r>
          </a:p>
          <a:p>
            <a:pPr marL="176213" indent="-176213" algn="l">
              <a:spcBef>
                <a:spcPts val="0"/>
              </a:spcBef>
              <a:spcAft>
                <a:spcPts val="400"/>
              </a:spcAft>
              <a:buFont typeface="Arial" panose="020B0604020202020204" pitchFamily="34" charset="0"/>
              <a:buChar char="−"/>
            </a:pPr>
            <a:r>
              <a:rPr lang="en-GB" sz="1400" dirty="0"/>
              <a:t>Michal: </a:t>
            </a:r>
            <a:r>
              <a:rPr lang="en-GB" sz="1400" dirty="0" smtClean="0"/>
              <a:t>167954</a:t>
            </a:r>
            <a:endParaRPr lang="en-GB" sz="1400" dirty="0"/>
          </a:p>
        </p:txBody>
      </p:sp>
      <p:sp>
        <p:nvSpPr>
          <p:cNvPr id="8" name="Rectangle 7"/>
          <p:cNvSpPr/>
          <p:nvPr/>
        </p:nvSpPr>
        <p:spPr>
          <a:xfrm>
            <a:off x="155425" y="370317"/>
            <a:ext cx="8238718" cy="841256"/>
          </a:xfrm>
          <a:prstGeom prst="rect">
            <a:avLst/>
          </a:prstGeom>
        </p:spPr>
        <p:txBody>
          <a:bodyPr wrap="square">
            <a:spAutoFit/>
          </a:bodyPr>
          <a:lstStyle/>
          <a:p>
            <a:pPr algn="l">
              <a:spcBef>
                <a:spcPts val="400"/>
              </a:spcBef>
              <a:spcAft>
                <a:spcPts val="400"/>
              </a:spcAft>
            </a:pPr>
            <a:endParaRPr lang="en-GB" sz="1400" dirty="0" smtClean="0"/>
          </a:p>
          <a:p>
            <a:pPr algn="l">
              <a:spcBef>
                <a:spcPts val="400"/>
              </a:spcBef>
              <a:spcAft>
                <a:spcPts val="400"/>
              </a:spcAft>
            </a:pPr>
            <a:r>
              <a:rPr lang="en-GB" sz="1400" b="1" dirty="0" smtClean="0"/>
              <a:t>Please start calling from the top of the list. </a:t>
            </a:r>
            <a:br>
              <a:rPr lang="en-GB" sz="1400" b="1" dirty="0" smtClean="0"/>
            </a:br>
            <a:r>
              <a:rPr lang="en-GB" sz="1400" b="1" dirty="0" smtClean="0"/>
              <a:t>Only when the person does not answer twice, please move to the next one.</a:t>
            </a:r>
          </a:p>
        </p:txBody>
      </p:sp>
      <p:sp>
        <p:nvSpPr>
          <p:cNvPr id="9" name="Rectangle 8"/>
          <p:cNvSpPr/>
          <p:nvPr/>
        </p:nvSpPr>
        <p:spPr>
          <a:xfrm>
            <a:off x="5144514" y="2038800"/>
            <a:ext cx="2035465" cy="1107996"/>
          </a:xfrm>
          <a:prstGeom prst="rect">
            <a:avLst/>
          </a:prstGeom>
        </p:spPr>
        <p:txBody>
          <a:bodyPr wrap="square">
            <a:spAutoFit/>
          </a:bodyPr>
          <a:lstStyle/>
          <a:p>
            <a:pPr algn="l">
              <a:spcBef>
                <a:spcPts val="0"/>
              </a:spcBef>
              <a:spcAft>
                <a:spcPts val="400"/>
              </a:spcAft>
            </a:pPr>
            <a:r>
              <a:rPr lang="en-GB" sz="1400" dirty="0" smtClean="0"/>
              <a:t>Software:</a:t>
            </a:r>
          </a:p>
          <a:p>
            <a:pPr algn="l">
              <a:spcBef>
                <a:spcPts val="0"/>
              </a:spcBef>
              <a:spcAft>
                <a:spcPts val="400"/>
              </a:spcAft>
            </a:pPr>
            <a:endParaRPr lang="en-GB" sz="1400" dirty="0" smtClean="0"/>
          </a:p>
          <a:p>
            <a:pPr marL="176213" lvl="0" indent="-176213" algn="l">
              <a:spcBef>
                <a:spcPts val="0"/>
              </a:spcBef>
              <a:spcAft>
                <a:spcPts val="400"/>
              </a:spcAft>
              <a:buFont typeface="Arial" panose="020B0604020202020204" pitchFamily="34" charset="0"/>
              <a:buChar char="−"/>
            </a:pPr>
            <a:r>
              <a:rPr lang="en-GB" sz="1400" dirty="0" smtClean="0"/>
              <a:t>Guillaume: 167317</a:t>
            </a:r>
          </a:p>
          <a:p>
            <a:pPr marL="176213" lvl="0" indent="-176213" algn="l">
              <a:spcBef>
                <a:spcPts val="0"/>
              </a:spcBef>
              <a:spcAft>
                <a:spcPts val="400"/>
              </a:spcAft>
              <a:buFont typeface="Arial" panose="020B0604020202020204" pitchFamily="34" charset="0"/>
              <a:buChar char="−"/>
            </a:pPr>
            <a:r>
              <a:rPr lang="en-GB" sz="1400" dirty="0" smtClean="0"/>
              <a:t>Stephen: 164559</a:t>
            </a:r>
          </a:p>
        </p:txBody>
      </p:sp>
      <p:sp>
        <p:nvSpPr>
          <p:cNvPr id="10" name="Rectangle 9"/>
          <p:cNvSpPr/>
          <p:nvPr/>
        </p:nvSpPr>
        <p:spPr>
          <a:xfrm>
            <a:off x="5176186" y="4657960"/>
            <a:ext cx="3827034" cy="841256"/>
          </a:xfrm>
          <a:prstGeom prst="rect">
            <a:avLst/>
          </a:prstGeom>
        </p:spPr>
        <p:txBody>
          <a:bodyPr wrap="square">
            <a:spAutoFit/>
          </a:bodyPr>
          <a:lstStyle/>
          <a:p>
            <a:pPr algn="l">
              <a:spcBef>
                <a:spcPts val="0"/>
              </a:spcBef>
              <a:spcAft>
                <a:spcPts val="400"/>
              </a:spcAft>
            </a:pPr>
            <a:r>
              <a:rPr lang="en-GB" sz="1400" dirty="0" smtClean="0"/>
              <a:t>Useful phone numbers:</a:t>
            </a:r>
          </a:p>
          <a:p>
            <a:pPr marL="176213" lvl="0" indent="-176213" algn="l">
              <a:spcBef>
                <a:spcPts val="0"/>
              </a:spcBef>
              <a:spcAft>
                <a:spcPts val="400"/>
              </a:spcAft>
              <a:buFont typeface="Arial" panose="020B0604020202020204" pitchFamily="34" charset="0"/>
              <a:buChar char="−"/>
            </a:pPr>
            <a:r>
              <a:rPr lang="en-GB" sz="1400" dirty="0" smtClean="0"/>
              <a:t>CCC </a:t>
            </a:r>
            <a:r>
              <a:rPr lang="en-GB" sz="1400" dirty="0" smtClean="0">
                <a:solidFill>
                  <a:srgbClr val="000000"/>
                </a:solidFill>
              </a:rPr>
              <a:t>LHC island: 77600</a:t>
            </a:r>
            <a:r>
              <a:rPr lang="en-GB" sz="1400" dirty="0">
                <a:solidFill>
                  <a:srgbClr val="000000"/>
                </a:solidFill>
              </a:rPr>
              <a:t>, 70478.</a:t>
            </a:r>
          </a:p>
          <a:p>
            <a:pPr marL="152400" indent="-152400" algn="l">
              <a:spcBef>
                <a:spcPts val="0"/>
              </a:spcBef>
              <a:spcAft>
                <a:spcPts val="400"/>
              </a:spcAft>
              <a:buFont typeface="Wingdings" pitchFamily="2" charset="2"/>
              <a:buChar char="§"/>
            </a:pPr>
            <a:endParaRPr lang="en-GB" sz="1400" dirty="0" smtClean="0"/>
          </a:p>
        </p:txBody>
      </p:sp>
      <p:sp>
        <p:nvSpPr>
          <p:cNvPr id="11" name="Rectangle 10"/>
          <p:cNvSpPr/>
          <p:nvPr/>
        </p:nvSpPr>
        <p:spPr>
          <a:xfrm>
            <a:off x="5144514" y="5615581"/>
            <a:ext cx="3827034" cy="574516"/>
          </a:xfrm>
          <a:prstGeom prst="rect">
            <a:avLst/>
          </a:prstGeom>
        </p:spPr>
        <p:txBody>
          <a:bodyPr wrap="square">
            <a:spAutoFit/>
          </a:bodyPr>
          <a:lstStyle/>
          <a:p>
            <a:pPr algn="l">
              <a:spcBef>
                <a:spcPts val="0"/>
              </a:spcBef>
              <a:spcAft>
                <a:spcPts val="400"/>
              </a:spcAft>
            </a:pPr>
            <a:r>
              <a:rPr lang="en-GB" sz="1400" dirty="0" smtClean="0"/>
              <a:t>Useful links:</a:t>
            </a:r>
          </a:p>
          <a:p>
            <a:pPr marL="176213" lvl="0" indent="-176213" algn="l">
              <a:spcBef>
                <a:spcPts val="0"/>
              </a:spcBef>
              <a:spcAft>
                <a:spcPts val="400"/>
              </a:spcAft>
              <a:buFont typeface="Arial" panose="020B0604020202020204" pitchFamily="34" charset="0"/>
              <a:buChar char="−"/>
            </a:pPr>
            <a:r>
              <a:rPr lang="en-GB" sz="1400" dirty="0">
                <a:hlinkClick r:id="rId2"/>
              </a:rPr>
              <a:t>http://</a:t>
            </a:r>
            <a:r>
              <a:rPr lang="en-GB" sz="1400" dirty="0" smtClean="0">
                <a:hlinkClick r:id="rId2"/>
              </a:rPr>
              <a:t>cern.ch/gasior/pro/DOROS</a:t>
            </a:r>
            <a:endParaRPr lang="en-GB" sz="1400" dirty="0" smtClean="0"/>
          </a:p>
        </p:txBody>
      </p:sp>
    </p:spTree>
    <p:extLst>
      <p:ext uri="{BB962C8B-B14F-4D97-AF65-F5344CB8AC3E}">
        <p14:creationId xmlns:p14="http://schemas.microsoft.com/office/powerpoint/2010/main" val="264497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2595076"/>
              </p:ext>
            </p:extLst>
          </p:nvPr>
        </p:nvGraphicFramePr>
        <p:xfrm>
          <a:off x="183649" y="3044950"/>
          <a:ext cx="8686798" cy="628720"/>
        </p:xfrm>
        <a:graphic>
          <a:graphicData uri="http://schemas.openxmlformats.org/drawingml/2006/table">
            <a:tbl>
              <a:tblPr/>
              <a:tblGrid>
                <a:gridCol w="702069"/>
                <a:gridCol w="1142173"/>
                <a:gridCol w="1142173"/>
                <a:gridCol w="702069"/>
                <a:gridCol w="702069"/>
                <a:gridCol w="702069"/>
                <a:gridCol w="1194566"/>
                <a:gridCol w="261966"/>
                <a:gridCol w="1194566"/>
                <a:gridCol w="943078"/>
              </a:tblGrid>
              <a:tr h="157180">
                <a:tc>
                  <a:txBody>
                    <a:bodyPr/>
                    <a:lstStyle/>
                    <a:p>
                      <a:pPr algn="ctr" fontAlgn="b"/>
                      <a:r>
                        <a:rPr lang="en-GB" sz="900" b="0" i="0" u="none" strike="noStrike" dirty="0">
                          <a:solidFill>
                            <a:srgbClr val="000000"/>
                          </a:solidFill>
                          <a:effectLst/>
                          <a:latin typeface="Calibri" panose="020F0502020204030204" pitchFamily="34" charset="0"/>
                        </a:rPr>
                        <a:t>point</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collimator</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front-end</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ID</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FF0000"/>
                          </a:solidFill>
                          <a:effectLst/>
                          <a:latin typeface="Calibri" panose="020F0502020204030204" pitchFamily="34" charset="0"/>
                        </a:rPr>
                        <a:t>CH config</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rack</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collimator 1 and 2</a:t>
                      </a:r>
                    </a:p>
                  </a:txBody>
                  <a:tcPr marL="7859" marR="7859" marT="7859" marB="0" anchor="b">
                    <a:lnL>
                      <a:noFill/>
                    </a:lnL>
                    <a:lnR>
                      <a:noFill/>
                    </a:lnR>
                    <a:lnT>
                      <a:noFill/>
                    </a:lnT>
                    <a:lnB>
                      <a:noFill/>
                    </a:lnB>
                    <a:solidFill>
                      <a:srgbClr val="FFFFFF"/>
                    </a:solidFill>
                  </a:tcPr>
                </a:tc>
                <a:tc>
                  <a:txBody>
                    <a:bodyPr/>
                    <a:lstStyle/>
                    <a:p>
                      <a:pPr algn="ctr" fontAlgn="b"/>
                      <a:r>
                        <a:rPr lang="en-GB" sz="900" b="1" i="0" u="none" strike="noStrike">
                          <a:solidFill>
                            <a:srgbClr val="FF0000"/>
                          </a:solidFill>
                          <a:effectLst/>
                          <a:latin typeface="Calibri" panose="020F0502020204030204" pitchFamily="34" charset="0"/>
                        </a:rPr>
                        <a:t>SIS</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DEV 1U+D, 2U+D</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expoert log.</a:t>
                      </a:r>
                    </a:p>
                  </a:txBody>
                  <a:tcPr marL="7859" marR="7859" marT="7859" marB="0" anchor="b">
                    <a:lnL>
                      <a:noFill/>
                    </a:lnL>
                    <a:lnR>
                      <a:noFill/>
                    </a:lnR>
                    <a:lnT>
                      <a:noFill/>
                    </a:lnT>
                    <a:lnB>
                      <a:noFill/>
                    </a:lnB>
                    <a:solidFill>
                      <a:srgbClr val="FFFFFF"/>
                    </a:solidFill>
                  </a:tcPr>
                </a:tc>
              </a:tr>
              <a:tr h="157180">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1" i="0" u="none" strike="noStrike">
                          <a:solidFill>
                            <a:srgbClr val="FF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r>
              <a:tr h="157180">
                <a:tc>
                  <a:txBody>
                    <a:bodyPr/>
                    <a:lstStyle/>
                    <a:p>
                      <a:pPr algn="ctr" fontAlgn="b"/>
                      <a:r>
                        <a:rPr lang="en-GB" sz="900" b="0" i="0" u="none" strike="noStrike">
                          <a:solidFill>
                            <a:srgbClr val="000000"/>
                          </a:solidFill>
                          <a:effectLst/>
                          <a:latin typeface="Calibri" panose="020F0502020204030204" pitchFamily="34" charset="0"/>
                        </a:rPr>
                        <a:t>P1 L</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dirty="0">
                          <a:solidFill>
                            <a:srgbClr val="000000"/>
                          </a:solidFill>
                          <a:effectLst/>
                          <a:latin typeface="Calibri" panose="020F0502020204030204" pitchFamily="34" charset="0"/>
                        </a:rPr>
                        <a:t>TCTP  H + V  B1</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CFB-US152-BIDRC1</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0x11FF</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8 | </a:t>
                      </a:r>
                      <a:r>
                        <a:rPr lang="en-GB" sz="900" b="0" i="0" u="none" strike="noStrike">
                          <a:solidFill>
                            <a:srgbClr val="FF0000"/>
                          </a:solidFill>
                          <a:effectLst/>
                          <a:latin typeface="Calibri" panose="020F0502020204030204" pitchFamily="34" charset="0"/>
                        </a:rPr>
                        <a:t>00</a:t>
                      </a:r>
                      <a:endParaRPr lang="en-GB" sz="900" b="0" i="0" u="none" strike="noStrike">
                        <a:solidFill>
                          <a:srgbClr val="000000"/>
                        </a:solidFill>
                        <a:effectLst/>
                        <a:latin typeface="Calibri" panose="020F0502020204030204" pitchFamily="34" charset="0"/>
                      </a:endParaRP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BY01.US152</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TCTPH.4L1.B1</a:t>
                      </a:r>
                    </a:p>
                  </a:txBody>
                  <a:tcPr marL="7859" marR="7859" marT="7859" marB="0" anchor="b">
                    <a:lnL>
                      <a:noFill/>
                    </a:lnL>
                    <a:lnR>
                      <a:noFill/>
                    </a:lnR>
                    <a:lnT>
                      <a:noFill/>
                    </a:lnT>
                    <a:lnB>
                      <a:noFill/>
                    </a:lnB>
                    <a:solidFill>
                      <a:srgbClr val="FFFFFF"/>
                    </a:solidFill>
                  </a:tcPr>
                </a:tc>
                <a:tc>
                  <a:txBody>
                    <a:bodyPr/>
                    <a:lstStyle/>
                    <a:p>
                      <a:pPr algn="ctr" fontAlgn="b"/>
                      <a:r>
                        <a:rPr lang="en-GB" sz="900" b="1" i="0" u="none" strike="noStrike">
                          <a:solidFill>
                            <a:srgbClr val="FF0000"/>
                          </a:solidFill>
                          <a:effectLst/>
                          <a:latin typeface="Calibri" panose="020F0502020204030204" pitchFamily="34" charset="0"/>
                        </a:rPr>
                        <a:t>y</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*H.A4L1.B1</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4L_H_B1</a:t>
                      </a:r>
                    </a:p>
                  </a:txBody>
                  <a:tcPr marL="7859" marR="7859" marT="7859" marB="0" anchor="b">
                    <a:lnL>
                      <a:noFill/>
                    </a:lnL>
                    <a:lnR>
                      <a:noFill/>
                    </a:lnR>
                    <a:lnT>
                      <a:noFill/>
                    </a:lnT>
                    <a:lnB>
                      <a:noFill/>
                    </a:lnB>
                    <a:solidFill>
                      <a:srgbClr val="FFFFFF"/>
                    </a:solidFill>
                  </a:tcPr>
                </a:tc>
              </a:tr>
              <a:tr h="157180">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TCTPV.4L1.B1</a:t>
                      </a:r>
                    </a:p>
                  </a:txBody>
                  <a:tcPr marL="7859" marR="7859" marT="7859" marB="0" anchor="b">
                    <a:lnL>
                      <a:noFill/>
                    </a:lnL>
                    <a:lnR>
                      <a:noFill/>
                    </a:lnR>
                    <a:lnT>
                      <a:noFill/>
                    </a:lnT>
                    <a:lnB>
                      <a:noFill/>
                    </a:lnB>
                    <a:solidFill>
                      <a:srgbClr val="FFFFFF"/>
                    </a:solidFill>
                  </a:tcPr>
                </a:tc>
                <a:tc>
                  <a:txBody>
                    <a:bodyPr/>
                    <a:lstStyle/>
                    <a:p>
                      <a:pPr algn="ctr" fontAlgn="b"/>
                      <a:r>
                        <a:rPr lang="en-GB" sz="900" b="1" i="0" u="none" strike="noStrike">
                          <a:solidFill>
                            <a:srgbClr val="FF0000"/>
                          </a:solidFill>
                          <a:effectLst/>
                          <a:latin typeface="Calibri" panose="020F0502020204030204" pitchFamily="34" charset="0"/>
                        </a:rPr>
                        <a:t>y</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*V.A4L1.B1</a:t>
                      </a:r>
                    </a:p>
                  </a:txBody>
                  <a:tcPr marL="7859" marR="7859" marT="7859" marB="0" anchor="b">
                    <a:lnL>
                      <a:noFill/>
                    </a:lnL>
                    <a:lnR>
                      <a:noFill/>
                    </a:lnR>
                    <a:lnT>
                      <a:noFill/>
                    </a:lnT>
                    <a:lnB>
                      <a:noFill/>
                    </a:lnB>
                    <a:solidFill>
                      <a:srgbClr val="FFFFFF"/>
                    </a:solidFill>
                  </a:tcPr>
                </a:tc>
                <a:tc>
                  <a:txBody>
                    <a:bodyPr/>
                    <a:lstStyle/>
                    <a:p>
                      <a:pPr algn="ctr" fontAlgn="b"/>
                      <a:r>
                        <a:rPr lang="en-GB" sz="900" b="0" i="0" u="none" strike="noStrike" dirty="0">
                          <a:solidFill>
                            <a:srgbClr val="000000"/>
                          </a:solidFill>
                          <a:effectLst/>
                          <a:latin typeface="Calibri" panose="020F0502020204030204" pitchFamily="34" charset="0"/>
                        </a:rPr>
                        <a:t>4L_V_B1</a:t>
                      </a:r>
                    </a:p>
                  </a:txBody>
                  <a:tcPr marL="7859" marR="7859" marT="7859" marB="0" anchor="b">
                    <a:lnL>
                      <a:noFill/>
                    </a:lnL>
                    <a:lnR>
                      <a:noFill/>
                    </a:lnR>
                    <a:lnT>
                      <a:noFill/>
                    </a:lnT>
                    <a:lnB>
                      <a:noFill/>
                    </a:lnB>
                    <a:solidFill>
                      <a:srgbClr val="FFFFFF"/>
                    </a:solidFill>
                  </a:tcPr>
                </a:tc>
              </a:tr>
            </a:tbl>
          </a:graphicData>
        </a:graphic>
      </p:graphicFrame>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3</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1. Identify the bad front-end</a:t>
            </a:r>
            <a:endParaRPr lang="en-GB" dirty="0"/>
          </a:p>
        </p:txBody>
      </p:sp>
      <p:sp>
        <p:nvSpPr>
          <p:cNvPr id="16" name="Rectangle 4"/>
          <p:cNvSpPr>
            <a:spLocks noChangeArrowheads="1"/>
          </p:cNvSpPr>
          <p:nvPr/>
        </p:nvSpPr>
        <p:spPr bwMode="auto">
          <a:xfrm>
            <a:off x="232236" y="587030"/>
            <a:ext cx="8641124" cy="579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First double check whether the suspected front-end is used by the software interlock system (SIS).</a:t>
            </a:r>
            <a:br>
              <a:rPr lang="en-GB" sz="1200" dirty="0" smtClean="0"/>
            </a:br>
            <a:r>
              <a:rPr lang="en-GB" sz="1200" dirty="0"/>
              <a:t>All SIS DOROS front-ends and their corresponding collimators can be found in the SIS DOROS device inventory:</a:t>
            </a:r>
            <a:br>
              <a:rPr lang="en-GB" sz="1200" dirty="0"/>
            </a:br>
            <a:r>
              <a:rPr lang="en-GB" sz="300" dirty="0"/>
              <a:t/>
            </a:r>
            <a:br>
              <a:rPr lang="en-GB" sz="300" dirty="0"/>
            </a:br>
            <a:r>
              <a:rPr lang="en-GB" sz="1200" dirty="0">
                <a:hlinkClick r:id="rId2"/>
              </a:rPr>
              <a:t>http://</a:t>
            </a:r>
            <a:r>
              <a:rPr lang="en-GB" sz="1200" dirty="0" smtClean="0">
                <a:hlinkClick r:id="rId2"/>
              </a:rPr>
              <a:t>cern.ch/gasior/pro/DOROS/docs/DOROS_SIS_device_inventory.pdf</a:t>
            </a:r>
            <a:r>
              <a:rPr lang="en-GB" sz="1200" dirty="0" smtClean="0"/>
              <a:t> </a:t>
            </a:r>
            <a:r>
              <a:rPr lang="en-GB" sz="1200" dirty="0"/>
              <a:t>(an example in Appendix 1).</a:t>
            </a:r>
          </a:p>
          <a:p>
            <a:pPr marL="152400" indent="-152400" algn="l">
              <a:spcBef>
                <a:spcPts val="400"/>
              </a:spcBef>
              <a:spcAft>
                <a:spcPts val="400"/>
              </a:spcAft>
              <a:buFont typeface="Wingdings" pitchFamily="2" charset="2"/>
              <a:buChar char="§"/>
            </a:pPr>
            <a:r>
              <a:rPr lang="en-GB" sz="1200" dirty="0" smtClean="0"/>
              <a:t>If the suspected front-end is not on the list, then maybe it does not have to be exchanged in an emergency mode.</a:t>
            </a:r>
            <a:br>
              <a:rPr lang="en-GB" sz="1200" dirty="0" smtClean="0"/>
            </a:br>
            <a:r>
              <a:rPr lang="en-GB" sz="1200" dirty="0" smtClean="0"/>
              <a:t>Contact the CCC to ask how to proceed.</a:t>
            </a:r>
          </a:p>
          <a:p>
            <a:pPr marL="152400" indent="-152400" algn="l">
              <a:spcBef>
                <a:spcPts val="400"/>
              </a:spcBef>
              <a:spcAft>
                <a:spcPts val="400"/>
              </a:spcAft>
              <a:buFont typeface="Wingdings" pitchFamily="2" charset="2"/>
              <a:buChar char="§"/>
            </a:pPr>
            <a:r>
              <a:rPr lang="en-GB" sz="1200" dirty="0" smtClean="0"/>
              <a:t>Once it is sure that the suspected front-end is a critical one, this front-end should be precisely identified in order to localise it in the machine and to prepare in the lab its replacement. </a:t>
            </a:r>
          </a:p>
          <a:p>
            <a:pPr marL="152400" indent="-152400" algn="l">
              <a:spcBef>
                <a:spcPts val="400"/>
              </a:spcBef>
              <a:spcAft>
                <a:spcPts val="400"/>
              </a:spcAft>
              <a:buFont typeface="Wingdings" pitchFamily="2" charset="2"/>
              <a:buChar char="§"/>
            </a:pPr>
            <a:r>
              <a:rPr lang="en-GB" sz="1200" dirty="0" smtClean="0"/>
              <a:t>Find in the SIS device inventory the problematic collimator BPM and its corresponding DOROS front-end.</a:t>
            </a:r>
            <a:br>
              <a:rPr lang="en-GB" sz="1200" dirty="0" smtClean="0"/>
            </a:br>
            <a:r>
              <a:rPr lang="en-GB" sz="1200" dirty="0" smtClean="0"/>
              <a:t>As an example, let’s assume that the </a:t>
            </a:r>
            <a:r>
              <a:rPr lang="en-GB" sz="1200" dirty="0"/>
              <a:t>problem is with </a:t>
            </a:r>
            <a:r>
              <a:rPr lang="en-GB" sz="1200" dirty="0" smtClean="0"/>
              <a:t>the BPMs of collimator TCTPH.4L1.B1 .</a:t>
            </a:r>
            <a:br>
              <a:rPr lang="en-GB" sz="1200" dirty="0" smtClean="0"/>
            </a:br>
            <a:r>
              <a:rPr lang="en-GB" sz="1200" dirty="0" smtClean="0"/>
              <a:t>Then in the PDF file one finds its corresponding front-end CFB‐US152‐BIDRC1:</a:t>
            </a:r>
          </a:p>
          <a:p>
            <a:pPr algn="l">
              <a:spcBef>
                <a:spcPts val="400"/>
              </a:spcBef>
              <a:spcAft>
                <a:spcPts val="400"/>
              </a:spcAft>
            </a:pPr>
            <a:endParaRPr lang="en-GB" sz="1200" dirty="0"/>
          </a:p>
          <a:p>
            <a:pPr algn="l">
              <a:spcBef>
                <a:spcPts val="400"/>
              </a:spcBef>
              <a:spcAft>
                <a:spcPts val="400"/>
              </a:spcAft>
            </a:pPr>
            <a:endParaRPr lang="en-GB" sz="1200" dirty="0" smtClean="0"/>
          </a:p>
          <a:p>
            <a:pPr marL="152400" indent="-152400" algn="l">
              <a:spcBef>
                <a:spcPts val="400"/>
              </a:spcBef>
              <a:spcAft>
                <a:spcPts val="400"/>
              </a:spcAft>
              <a:buFont typeface="Wingdings" pitchFamily="2" charset="2"/>
              <a:buChar char="§"/>
            </a:pPr>
            <a:endParaRPr lang="en-GB" sz="1200" dirty="0" smtClean="0"/>
          </a:p>
          <a:p>
            <a:pPr marL="152400" indent="-152400" algn="l">
              <a:spcBef>
                <a:spcPts val="400"/>
              </a:spcBef>
              <a:spcAft>
                <a:spcPts val="400"/>
              </a:spcAft>
              <a:buFont typeface="Wingdings" pitchFamily="2" charset="2"/>
              <a:buChar char="§"/>
            </a:pPr>
            <a:endParaRPr lang="en-GB" sz="1200" dirty="0" smtClean="0"/>
          </a:p>
          <a:p>
            <a:pPr marL="152400" indent="-152400" algn="l">
              <a:spcBef>
                <a:spcPts val="400"/>
              </a:spcBef>
              <a:spcAft>
                <a:spcPts val="400"/>
              </a:spcAft>
              <a:buFont typeface="Wingdings" pitchFamily="2" charset="2"/>
              <a:buChar char="§"/>
            </a:pPr>
            <a:r>
              <a:rPr lang="en-GB" sz="1200" dirty="0" smtClean="0"/>
              <a:t>Try pinging the front-end from a machine on the technical network (command “ping CFB‐US152-BIDRC1”).</a:t>
            </a:r>
            <a:br>
              <a:rPr lang="en-GB" sz="1200" dirty="0" smtClean="0"/>
            </a:br>
            <a:r>
              <a:rPr lang="en-GB" sz="1200" dirty="0" smtClean="0"/>
              <a:t>If the front-end responses, then it is alive and most likely it can be reset remotely and the exchange will not be needed.</a:t>
            </a:r>
            <a:br>
              <a:rPr lang="en-GB" sz="1200" dirty="0" smtClean="0"/>
            </a:br>
            <a:r>
              <a:rPr lang="en-GB" sz="1200" dirty="0" smtClean="0"/>
              <a:t>Ask a CCC operator to reset the front-end. If this fails, contact Marek (163104) </a:t>
            </a:r>
            <a:r>
              <a:rPr lang="en-GB" sz="1200" dirty="0"/>
              <a:t>or Jakub (167883</a:t>
            </a:r>
            <a:r>
              <a:rPr lang="en-GB" sz="1200" dirty="0" smtClean="0"/>
              <a:t>) or Guillaume (167317), so that they attempt resetting the front-end remotely.</a:t>
            </a:r>
          </a:p>
          <a:p>
            <a:pPr marL="152400" indent="-152400" algn="l">
              <a:spcBef>
                <a:spcPts val="400"/>
              </a:spcBef>
              <a:spcAft>
                <a:spcPts val="400"/>
              </a:spcAft>
              <a:buFont typeface="Wingdings" pitchFamily="2" charset="2"/>
              <a:buChar char="§"/>
            </a:pPr>
            <a:r>
              <a:rPr lang="en-GB" sz="1200" dirty="0" smtClean="0"/>
              <a:t>If the front-end does not ping, then it should be assumed that it must be replaced. Now it is well identified.</a:t>
            </a:r>
            <a:br>
              <a:rPr lang="en-GB" sz="1200" dirty="0" smtClean="0"/>
            </a:br>
            <a:r>
              <a:rPr lang="en-GB" sz="1200" dirty="0" smtClean="0"/>
              <a:t>From the device inventory please note the front-end ID (0x11FF), its channel configuration (8 | </a:t>
            </a:r>
            <a:r>
              <a:rPr lang="en-GB" sz="1200" dirty="0" smtClean="0">
                <a:solidFill>
                  <a:srgbClr val="FF0000"/>
                </a:solidFill>
              </a:rPr>
              <a:t>00</a:t>
            </a:r>
            <a:r>
              <a:rPr lang="en-GB" sz="1200" dirty="0" smtClean="0"/>
              <a:t>)</a:t>
            </a:r>
            <a:br>
              <a:rPr lang="en-GB" sz="1200" dirty="0" smtClean="0"/>
            </a:br>
            <a:r>
              <a:rPr lang="en-GB" sz="1200" dirty="0" smtClean="0"/>
              <a:t>and its rack (BY01.US152). This information will be needed later. </a:t>
            </a:r>
          </a:p>
          <a:p>
            <a:pPr marL="152400" indent="-152400" algn="l">
              <a:spcBef>
                <a:spcPts val="400"/>
              </a:spcBef>
              <a:spcAft>
                <a:spcPts val="400"/>
              </a:spcAft>
              <a:buFont typeface="Wingdings" pitchFamily="2" charset="2"/>
              <a:buChar char="§"/>
            </a:pPr>
            <a:endParaRPr lang="en-GB" sz="1200" dirty="0" smtClean="0"/>
          </a:p>
        </p:txBody>
      </p:sp>
      <p:sp>
        <p:nvSpPr>
          <p:cNvPr id="8" name="Rectangle 7"/>
          <p:cNvSpPr/>
          <p:nvPr/>
        </p:nvSpPr>
        <p:spPr bwMode="auto">
          <a:xfrm>
            <a:off x="5324971" y="3336747"/>
            <a:ext cx="1075340" cy="21294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2060546" y="3337578"/>
            <a:ext cx="1075340" cy="21294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cxnSp>
        <p:nvCxnSpPr>
          <p:cNvPr id="7" name="Straight Arrow Connector 6"/>
          <p:cNvCxnSpPr/>
          <p:nvPr/>
        </p:nvCxnSpPr>
        <p:spPr bwMode="auto">
          <a:xfrm flipH="1">
            <a:off x="3243937" y="3609279"/>
            <a:ext cx="1997059" cy="0"/>
          </a:xfrm>
          <a:prstGeom prst="straightConnector1">
            <a:avLst/>
          </a:prstGeom>
          <a:noFill/>
          <a:ln w="9525" cap="flat" cmpd="sng" algn="ctr">
            <a:solidFill>
              <a:srgbClr val="00FF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1732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4</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2</a:t>
            </a:r>
            <a:r>
              <a:rPr lang="en-GB" dirty="0" smtClean="0"/>
              <a:t>. Find a replacement front-end and tools</a:t>
            </a:r>
            <a:endParaRPr lang="en-GB" dirty="0"/>
          </a:p>
        </p:txBody>
      </p:sp>
      <p:sp>
        <p:nvSpPr>
          <p:cNvPr id="16" name="Rectangle 4"/>
          <p:cNvSpPr>
            <a:spLocks noChangeArrowheads="1"/>
          </p:cNvSpPr>
          <p:nvPr/>
        </p:nvSpPr>
        <p:spPr bwMode="auto">
          <a:xfrm>
            <a:off x="232236" y="587031"/>
            <a:ext cx="8641124" cy="303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Depending how many channels are used in the suspected front-end, you will need one of the two DOROS front-end types:</a:t>
            </a:r>
            <a:br>
              <a:rPr lang="en-GB" sz="1200" dirty="0" smtClean="0"/>
            </a:br>
            <a:r>
              <a:rPr lang="en-GB" sz="1200" dirty="0" smtClean="0"/>
              <a:t>an 8-channel standard front-end or a 4-channel </a:t>
            </a:r>
            <a:r>
              <a:rPr lang="en-GB" sz="1200" dirty="0"/>
              <a:t>“half” </a:t>
            </a:r>
            <a:r>
              <a:rPr lang="en-GB" sz="1200" dirty="0" smtClean="0"/>
              <a:t>front-end.</a:t>
            </a:r>
            <a:br>
              <a:rPr lang="en-GB" sz="1200" dirty="0" smtClean="0"/>
            </a:br>
            <a:r>
              <a:rPr lang="en-GB" sz="1200" dirty="0" smtClean="0"/>
              <a:t>You need a 4-channel “half” front-end only if the channel configuration is (4 | </a:t>
            </a:r>
            <a:r>
              <a:rPr lang="en-GB" sz="1200" dirty="0" smtClean="0">
                <a:solidFill>
                  <a:srgbClr val="FF0000"/>
                </a:solidFill>
              </a:rPr>
              <a:t>10</a:t>
            </a:r>
            <a:r>
              <a:rPr lang="en-GB" sz="1200" dirty="0" smtClean="0"/>
              <a:t>). For all other cases you need an 8-channel </a:t>
            </a:r>
            <a:r>
              <a:rPr lang="en-GB" sz="1200" dirty="0"/>
              <a:t>standard </a:t>
            </a:r>
            <a:r>
              <a:rPr lang="en-GB" sz="1200" dirty="0" smtClean="0"/>
              <a:t>front-end. If needed, the 8-channel version can also replace a 4-channel version.</a:t>
            </a:r>
            <a:br>
              <a:rPr lang="en-GB" sz="1200" dirty="0" smtClean="0"/>
            </a:br>
            <a:r>
              <a:rPr lang="en-GB" sz="1200" dirty="0" smtClean="0"/>
              <a:t>The first number in the channel configuration says how many front-end channels have beam signals connected.</a:t>
            </a:r>
            <a:br>
              <a:rPr lang="en-GB" sz="1200" dirty="0" smtClean="0"/>
            </a:br>
            <a:r>
              <a:rPr lang="en-GB" sz="1200" dirty="0" smtClean="0"/>
              <a:t>The numbers in </a:t>
            </a:r>
            <a:r>
              <a:rPr lang="en-GB" sz="1200" dirty="0" smtClean="0">
                <a:solidFill>
                  <a:srgbClr val="FF0000"/>
                </a:solidFill>
              </a:rPr>
              <a:t>red</a:t>
            </a:r>
            <a:r>
              <a:rPr lang="en-GB" sz="1200" dirty="0" smtClean="0"/>
              <a:t> give the corresponding channel configuration bits, which need to be set on a configuration DIP switch. The front-end configuration will be explained later.</a:t>
            </a:r>
          </a:p>
          <a:p>
            <a:pPr marL="152400" indent="-152400" algn="l">
              <a:spcBef>
                <a:spcPts val="400"/>
              </a:spcBef>
              <a:spcAft>
                <a:spcPts val="400"/>
              </a:spcAft>
              <a:buFont typeface="Wingdings" pitchFamily="2" charset="2"/>
              <a:buChar char="§"/>
            </a:pPr>
            <a:r>
              <a:rPr lang="en-GB" sz="1200" dirty="0" smtClean="0"/>
              <a:t>Find the replacement front-end. The spare DOROS front-ends are in the “storage room” 866-1-406, in the first rack (BY01), as on the left photo </a:t>
            </a:r>
            <a:r>
              <a:rPr lang="en-GB" sz="1200" dirty="0"/>
              <a:t>below. They are all marked with an adhesive label </a:t>
            </a:r>
            <a:r>
              <a:rPr lang="en-GB" sz="1200" dirty="0" smtClean="0"/>
              <a:t>“</a:t>
            </a:r>
            <a:r>
              <a:rPr lang="en-GB" sz="1200" dirty="0"/>
              <a:t>COLLIMATOR SPARE</a:t>
            </a:r>
            <a:r>
              <a:rPr lang="en-GB" sz="1200" dirty="0" smtClean="0"/>
              <a:t>”, as shown on the right photo below. The spares are “hot“ ones kept in the operational state. Before you turn the front-end off, please have a look on the standard look of the front panel LEDs. This may help later in the LHC tunnel. Then turn the front-end off with the power switch on the rear panel next to the power cord and disconnect: the power cord, the Ethernet, the BST fibres and the test signal cables, which may be connected to the beam inputs on the back of the front-end. </a:t>
            </a:r>
            <a:br>
              <a:rPr lang="en-GB" sz="1200" dirty="0" smtClean="0"/>
            </a:br>
            <a:r>
              <a:rPr lang="en-GB" sz="1200" dirty="0" smtClean="0"/>
              <a:t>Then remove the front-end from the rack and take it for configuration.</a:t>
            </a:r>
          </a:p>
          <a:p>
            <a:pPr marL="152400" indent="-152400" algn="l">
              <a:spcBef>
                <a:spcPts val="400"/>
              </a:spcBef>
              <a:spcAft>
                <a:spcPts val="400"/>
              </a:spcAft>
              <a:buFont typeface="Wingdings" pitchFamily="2" charset="2"/>
              <a:buChar char="§"/>
            </a:pPr>
            <a:r>
              <a:rPr lang="en-GB" sz="1200" dirty="0" smtClean="0"/>
              <a:t>In the first rack (BY01), near the spare front-ends, there is a bag labelled “DOROS INTERVENTION TOOLBAG” with all necessary stuff you </a:t>
            </a:r>
            <a:r>
              <a:rPr lang="en-GB" sz="1200" dirty="0"/>
              <a:t>may </a:t>
            </a:r>
            <a:r>
              <a:rPr lang="en-GB" sz="1200" dirty="0" smtClean="0"/>
              <a:t>need. Take the </a:t>
            </a:r>
            <a:r>
              <a:rPr lang="en-GB" sz="1200" dirty="0" err="1" smtClean="0"/>
              <a:t>toolbag</a:t>
            </a:r>
            <a:r>
              <a:rPr lang="en-GB" sz="1200" dirty="0" smtClean="0"/>
              <a:t> as well.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954" y="4043480"/>
            <a:ext cx="5361419" cy="2378473"/>
          </a:xfrm>
          <a:prstGeom prst="rect">
            <a:avLst/>
          </a:prstGeom>
        </p:spPr>
      </p:pic>
      <p:grpSp>
        <p:nvGrpSpPr>
          <p:cNvPr id="7" name="Group 6"/>
          <p:cNvGrpSpPr/>
          <p:nvPr/>
        </p:nvGrpSpPr>
        <p:grpSpPr>
          <a:xfrm>
            <a:off x="227000" y="4043480"/>
            <a:ext cx="3171297" cy="2378473"/>
            <a:chOff x="248921" y="3813049"/>
            <a:chExt cx="3171297" cy="237847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21" y="3813049"/>
              <a:ext cx="3171297" cy="2378473"/>
            </a:xfrm>
            <a:prstGeom prst="rect">
              <a:avLst/>
            </a:prstGeom>
          </p:spPr>
        </p:pic>
        <p:sp>
          <p:nvSpPr>
            <p:cNvPr id="12" name="Rectangle 11"/>
            <p:cNvSpPr/>
            <p:nvPr/>
          </p:nvSpPr>
          <p:spPr bwMode="auto">
            <a:xfrm>
              <a:off x="1461195" y="5234036"/>
              <a:ext cx="691290" cy="576074"/>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3995263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5</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3.1. Configure the replacement front-end (1/3)</a:t>
            </a:r>
            <a:endParaRPr lang="en-GB" dirty="0"/>
          </a:p>
        </p:txBody>
      </p:sp>
      <p:sp>
        <p:nvSpPr>
          <p:cNvPr id="16" name="Rectangle 4"/>
          <p:cNvSpPr>
            <a:spLocks noChangeArrowheads="1"/>
          </p:cNvSpPr>
          <p:nvPr/>
        </p:nvSpPr>
        <p:spPr bwMode="auto">
          <a:xfrm>
            <a:off x="232236" y="587031"/>
            <a:ext cx="8641124" cy="29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Once you have the spare front-end, you need to configure it to the same state as the suspected front-end to be replaced.</a:t>
            </a:r>
            <a:br>
              <a:rPr lang="en-GB" sz="1200" dirty="0" smtClean="0"/>
            </a:br>
            <a:r>
              <a:rPr lang="en-GB" sz="1200" dirty="0" smtClean="0"/>
              <a:t>For this you need to remove the top lid and localise three 8-bit DIP switches on the FPGA board, as indicated on the photos below.</a:t>
            </a:r>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algn="l">
              <a:spcBef>
                <a:spcPts val="400"/>
              </a:spcBef>
              <a:spcAft>
                <a:spcPts val="400"/>
              </a:spcAft>
            </a:pPr>
            <a:endParaRPr lang="en-GB" sz="1200" dirty="0" smtClean="0"/>
          </a:p>
          <a:p>
            <a:pPr marL="152400" indent="-152400" algn="l">
              <a:spcBef>
                <a:spcPts val="400"/>
              </a:spcBef>
              <a:spcAft>
                <a:spcPts val="400"/>
              </a:spcAft>
              <a:buFont typeface="Wingdings" pitchFamily="2" charset="2"/>
              <a:buChar char="§"/>
            </a:pPr>
            <a:r>
              <a:rPr lang="en-GB" sz="1200" dirty="0" smtClean="0"/>
              <a:t>The two left switches SW1 “MAC MSB” and SW2 “MAC LSB” program the front-end ID. This ID sets the last 16 bits</a:t>
            </a:r>
            <a:br>
              <a:rPr lang="en-GB" sz="1200" dirty="0" smtClean="0"/>
            </a:br>
            <a:r>
              <a:rPr lang="en-GB" sz="1200" dirty="0" smtClean="0"/>
              <a:t>of the front-end MAC address. </a:t>
            </a:r>
            <a:r>
              <a:rPr lang="en-GB" sz="1200" dirty="0"/>
              <a:t>The DOROS system has </a:t>
            </a:r>
            <a:r>
              <a:rPr lang="en-GB" sz="1200" dirty="0" smtClean="0"/>
              <a:t>a dedicated 16-bit </a:t>
            </a:r>
            <a:r>
              <a:rPr lang="en-GB" sz="1200" dirty="0"/>
              <a:t>MAC address space </a:t>
            </a:r>
            <a:r>
              <a:rPr lang="en-GB" sz="1200" dirty="0" smtClean="0"/>
              <a:t>08:00:30:F6:xx:xx.</a:t>
            </a:r>
            <a:endParaRPr lang="en-GB" sz="1200" dirty="0"/>
          </a:p>
          <a:p>
            <a:pPr marL="152400" indent="-152400" algn="l">
              <a:spcBef>
                <a:spcPts val="400"/>
              </a:spcBef>
              <a:spcAft>
                <a:spcPts val="400"/>
              </a:spcAft>
              <a:buFont typeface="Wingdings" pitchFamily="2" charset="2"/>
              <a:buChar char="§"/>
            </a:pPr>
            <a:r>
              <a:rPr lang="en-GB" sz="1200" dirty="0" smtClean="0"/>
              <a:t>The third right switch SW3 “FPGA SW” programs the front-end channel configuration and the date of the front-end assembly. </a:t>
            </a:r>
            <a:r>
              <a:rPr lang="en-GB" sz="1200" dirty="0"/>
              <a:t>You must set only </a:t>
            </a:r>
            <a:r>
              <a:rPr lang="en-GB" sz="1200" dirty="0" smtClean="0"/>
              <a:t>the </a:t>
            </a:r>
            <a:r>
              <a:rPr lang="en-GB" sz="1200" dirty="0"/>
              <a:t>channel configuration </a:t>
            </a:r>
            <a:r>
              <a:rPr lang="en-GB" sz="1200" dirty="0" smtClean="0"/>
              <a:t>bits.</a:t>
            </a:r>
            <a:endParaRPr lang="en-GB"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797" y="1278320"/>
            <a:ext cx="3983206" cy="29874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84" y="1278320"/>
            <a:ext cx="4139350" cy="2986652"/>
          </a:xfrm>
          <a:prstGeom prst="rect">
            <a:avLst/>
          </a:prstGeom>
        </p:spPr>
      </p:pic>
      <p:sp>
        <p:nvSpPr>
          <p:cNvPr id="7" name="Rectangle 6"/>
          <p:cNvSpPr/>
          <p:nvPr/>
        </p:nvSpPr>
        <p:spPr bwMode="auto">
          <a:xfrm>
            <a:off x="2551959" y="3006545"/>
            <a:ext cx="637462" cy="34564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17299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6</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3.2. Configure the replacement front-end (2/3)</a:t>
            </a:r>
            <a:endParaRPr lang="en-GB" dirty="0"/>
          </a:p>
        </p:txBody>
      </p:sp>
      <p:sp>
        <p:nvSpPr>
          <p:cNvPr id="16" name="Rectangle 4"/>
          <p:cNvSpPr>
            <a:spLocks noChangeArrowheads="1"/>
          </p:cNvSpPr>
          <p:nvPr/>
        </p:nvSpPr>
        <p:spPr bwMode="auto">
          <a:xfrm>
            <a:off x="232237" y="587031"/>
            <a:ext cx="8683164" cy="29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a:t>Program the ID </a:t>
            </a:r>
            <a:r>
              <a:rPr lang="en-GB" sz="1200" dirty="0" smtClean="0"/>
              <a:t>and </a:t>
            </a:r>
            <a:r>
              <a:rPr lang="en-GB" sz="1200" dirty="0"/>
              <a:t>at the same time the MAC address of the front-end to be installed.</a:t>
            </a:r>
            <a:br>
              <a:rPr lang="en-GB" sz="1200" dirty="0"/>
            </a:br>
            <a:r>
              <a:rPr lang="en-GB" sz="1200" dirty="0"/>
              <a:t>The ID is the same as the ID of the </a:t>
            </a:r>
            <a:r>
              <a:rPr lang="en-GB" sz="1200" dirty="0" smtClean="0"/>
              <a:t>suspected front-end to be replaced.</a:t>
            </a:r>
            <a:br>
              <a:rPr lang="en-GB" sz="1200" dirty="0" smtClean="0"/>
            </a:br>
            <a:r>
              <a:rPr lang="en-GB" sz="1200" dirty="0" smtClean="0"/>
              <a:t>The switches can be programed with the small screwdriver (size 00) from the DOROS </a:t>
            </a:r>
            <a:r>
              <a:rPr lang="en-GB" sz="1200" dirty="0" err="1" smtClean="0"/>
              <a:t>toolbag</a:t>
            </a:r>
            <a:r>
              <a:rPr lang="en-GB" sz="1200" dirty="0" smtClean="0"/>
              <a:t>.</a:t>
            </a:r>
          </a:p>
          <a:p>
            <a:pPr marL="152400" indent="-152400" algn="l">
              <a:spcBef>
                <a:spcPts val="400"/>
              </a:spcBef>
              <a:spcAft>
                <a:spcPts val="400"/>
              </a:spcAft>
              <a:buFont typeface="Wingdings" pitchFamily="2" charset="2"/>
              <a:buChar char="§"/>
            </a:pPr>
            <a:r>
              <a:rPr lang="en-GB" sz="1200" dirty="0" smtClean="0"/>
              <a:t>Set the two switches </a:t>
            </a:r>
            <a:r>
              <a:rPr lang="en-GB" sz="1200" dirty="0"/>
              <a:t>SW1 “MAC MSB” and SW2 “MAC LSB” </a:t>
            </a:r>
            <a:r>
              <a:rPr lang="en-GB" sz="1200" dirty="0" smtClean="0"/>
              <a:t>with the front-end ID.</a:t>
            </a:r>
            <a:br>
              <a:rPr lang="en-GB" sz="1200" dirty="0" smtClean="0"/>
            </a:br>
            <a:r>
              <a:rPr lang="en-GB" sz="1200" dirty="0" smtClean="0"/>
              <a:t>For example, the hexadecimal ID 18FF in binary is 0001</a:t>
            </a:r>
            <a:r>
              <a:rPr lang="en-GB" sz="1200" baseline="-25000" dirty="0" smtClean="0"/>
              <a:t> </a:t>
            </a:r>
            <a:r>
              <a:rPr lang="en-GB" sz="1200" dirty="0" smtClean="0"/>
              <a:t>1000</a:t>
            </a:r>
            <a:r>
              <a:rPr lang="en-GB" sz="1200" baseline="-25000" dirty="0"/>
              <a:t> </a:t>
            </a:r>
            <a:r>
              <a:rPr lang="en-GB" sz="1200" dirty="0" smtClean="0"/>
              <a:t>1111</a:t>
            </a:r>
            <a:r>
              <a:rPr lang="en-GB" sz="1200" baseline="-25000" dirty="0"/>
              <a:t> </a:t>
            </a:r>
            <a:r>
              <a:rPr lang="en-GB" sz="1200" dirty="0" smtClean="0"/>
              <a:t>1111.</a:t>
            </a:r>
            <a:br>
              <a:rPr lang="en-GB" sz="1200" dirty="0" smtClean="0"/>
            </a:br>
            <a:r>
              <a:rPr lang="en-GB" sz="1200" dirty="0" smtClean="0"/>
              <a:t>The left photo below shows this configuration programmed.</a:t>
            </a:r>
          </a:p>
          <a:p>
            <a:pPr marL="152400" indent="-152400" algn="l">
              <a:spcBef>
                <a:spcPts val="400"/>
              </a:spcBef>
              <a:spcAft>
                <a:spcPts val="400"/>
              </a:spcAft>
              <a:buFont typeface="Wingdings" pitchFamily="2" charset="2"/>
              <a:buChar char="§"/>
            </a:pPr>
            <a:r>
              <a:rPr lang="en-GB" sz="1200" dirty="0" smtClean="0"/>
              <a:t>As a second example, the right photo below shows the switches programmed to 1001</a:t>
            </a:r>
            <a:r>
              <a:rPr lang="en-GB" sz="1200" baseline="-25000" dirty="0" smtClean="0"/>
              <a:t> </a:t>
            </a:r>
            <a:r>
              <a:rPr lang="en-GB" sz="1200" dirty="0" smtClean="0"/>
              <a:t>1111</a:t>
            </a:r>
            <a:r>
              <a:rPr lang="en-GB" sz="1200" baseline="-25000" dirty="0" smtClean="0"/>
              <a:t> </a:t>
            </a:r>
            <a:r>
              <a:rPr lang="en-GB" sz="1200" dirty="0" smtClean="0"/>
              <a:t>0000</a:t>
            </a:r>
            <a:r>
              <a:rPr lang="en-GB" sz="1200" baseline="-25000" dirty="0" smtClean="0"/>
              <a:t> </a:t>
            </a:r>
            <a:r>
              <a:rPr lang="en-GB" sz="1200" dirty="0" smtClean="0"/>
              <a:t>0011 </a:t>
            </a:r>
            <a:r>
              <a:rPr lang="en-GB" sz="1200" dirty="0"/>
              <a:t>in </a:t>
            </a:r>
            <a:r>
              <a:rPr lang="en-GB" sz="1200" dirty="0" smtClean="0"/>
              <a:t>binary,</a:t>
            </a:r>
            <a:br>
              <a:rPr lang="en-GB" sz="1200" dirty="0" smtClean="0"/>
            </a:br>
            <a:r>
              <a:rPr lang="en-GB" sz="1200" dirty="0" smtClean="0"/>
              <a:t>which is 9F03 in hexadecimal.</a:t>
            </a:r>
          </a:p>
          <a:p>
            <a:pPr algn="l">
              <a:spcBef>
                <a:spcPts val="400"/>
              </a:spcBef>
              <a:spcAft>
                <a:spcPts val="400"/>
              </a:spcAft>
            </a:pPr>
            <a:endParaRPr lang="en-GB" sz="12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0835" y="3850759"/>
            <a:ext cx="4074565" cy="203728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37" y="3850759"/>
            <a:ext cx="4070930" cy="2035465"/>
          </a:xfrm>
          <a:prstGeom prst="rect">
            <a:avLst/>
          </a:prstGeom>
        </p:spPr>
      </p:pic>
      <p:sp>
        <p:nvSpPr>
          <p:cNvPr id="12" name="Rectangle 11"/>
          <p:cNvSpPr/>
          <p:nvPr/>
        </p:nvSpPr>
        <p:spPr>
          <a:xfrm>
            <a:off x="232237" y="5886224"/>
            <a:ext cx="4070930" cy="276999"/>
          </a:xfrm>
          <a:prstGeom prst="rect">
            <a:avLst/>
          </a:prstGeom>
        </p:spPr>
        <p:txBody>
          <a:bodyPr wrap="square">
            <a:spAutoFit/>
          </a:bodyPr>
          <a:lstStyle/>
          <a:p>
            <a:r>
              <a:rPr lang="en-GB" sz="1200" dirty="0" smtClean="0"/>
              <a:t>binary 0001 </a:t>
            </a:r>
            <a:r>
              <a:rPr lang="en-GB" sz="1200" dirty="0"/>
              <a:t>1000 1111 </a:t>
            </a:r>
            <a:r>
              <a:rPr lang="en-GB" sz="1200" dirty="0" smtClean="0"/>
              <a:t>1111 = hex 18FF</a:t>
            </a:r>
            <a:endParaRPr lang="en-GB" sz="1200" dirty="0"/>
          </a:p>
        </p:txBody>
      </p:sp>
      <p:sp>
        <p:nvSpPr>
          <p:cNvPr id="13" name="Rectangle 12"/>
          <p:cNvSpPr/>
          <p:nvPr/>
        </p:nvSpPr>
        <p:spPr>
          <a:xfrm>
            <a:off x="4839712" y="5875150"/>
            <a:ext cx="4070930" cy="276999"/>
          </a:xfrm>
          <a:prstGeom prst="rect">
            <a:avLst/>
          </a:prstGeom>
        </p:spPr>
        <p:txBody>
          <a:bodyPr wrap="square">
            <a:spAutoFit/>
          </a:bodyPr>
          <a:lstStyle/>
          <a:p>
            <a:r>
              <a:rPr lang="en-GB" sz="1200" dirty="0" smtClean="0"/>
              <a:t>binary 1001 1111 0000 0011 = hex 9F03</a:t>
            </a:r>
            <a:endParaRPr lang="en-GB" sz="1200" dirty="0"/>
          </a:p>
        </p:txBody>
      </p:sp>
    </p:spTree>
    <p:extLst>
      <p:ext uri="{BB962C8B-B14F-4D97-AF65-F5344CB8AC3E}">
        <p14:creationId xmlns:p14="http://schemas.microsoft.com/office/powerpoint/2010/main" val="368484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7</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smtClean="0"/>
              <a:t>3.3. Configure the replacement front-end (3/3)</a:t>
            </a:r>
            <a:endParaRPr lang="en-GB" dirty="0"/>
          </a:p>
        </p:txBody>
      </p:sp>
      <p:sp>
        <p:nvSpPr>
          <p:cNvPr id="16" name="Rectangle 4"/>
          <p:cNvSpPr>
            <a:spLocks noChangeArrowheads="1"/>
          </p:cNvSpPr>
          <p:nvPr/>
        </p:nvSpPr>
        <p:spPr bwMode="auto">
          <a:xfrm>
            <a:off x="232237" y="587031"/>
            <a:ext cx="8683164" cy="29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a:t>Program the </a:t>
            </a:r>
            <a:r>
              <a:rPr lang="en-GB" sz="1200" dirty="0" smtClean="0"/>
              <a:t>channel configuration bits on SW3 “FPGA SW”.</a:t>
            </a:r>
            <a:br>
              <a:rPr lang="en-GB" sz="1200" dirty="0" smtClean="0"/>
            </a:br>
            <a:r>
              <a:rPr lang="en-GB" sz="1200" dirty="0" smtClean="0"/>
              <a:t>It is the two most left bits on the switch with the numbers 1 and 2 on the case, as shown on the photo below..</a:t>
            </a:r>
          </a:p>
          <a:p>
            <a:pPr marL="152400" indent="-152400" algn="l">
              <a:spcBef>
                <a:spcPts val="400"/>
              </a:spcBef>
              <a:spcAft>
                <a:spcPts val="400"/>
              </a:spcAft>
              <a:buFont typeface="Wingdings" pitchFamily="2" charset="2"/>
              <a:buChar char="§"/>
            </a:pPr>
            <a:r>
              <a:rPr lang="en-GB" sz="1200" dirty="0" smtClean="0"/>
              <a:t>The bits are given in red in the inventory file (“</a:t>
            </a:r>
            <a:r>
              <a:rPr lang="en-GB" sz="1200" dirty="0" smtClean="0">
                <a:solidFill>
                  <a:srgbClr val="FF0000"/>
                </a:solidFill>
              </a:rPr>
              <a:t>CH </a:t>
            </a:r>
            <a:r>
              <a:rPr lang="en-GB" sz="1200" dirty="0" err="1" smtClean="0">
                <a:solidFill>
                  <a:srgbClr val="FF0000"/>
                </a:solidFill>
              </a:rPr>
              <a:t>config</a:t>
            </a:r>
            <a:r>
              <a:rPr lang="en-GB" sz="1200" dirty="0" smtClean="0"/>
              <a:t>” column). They are as follows:</a:t>
            </a:r>
            <a:endParaRPr lang="en-GB" sz="1200" dirty="0"/>
          </a:p>
          <a:p>
            <a:pPr marL="628650" lvl="1" indent="-171450" algn="l">
              <a:spcBef>
                <a:spcPts val="0"/>
              </a:spcBef>
              <a:spcAft>
                <a:spcPts val="200"/>
              </a:spcAft>
              <a:buFont typeface="Arial" pitchFamily="34" charset="0"/>
              <a:buChar char="•"/>
            </a:pPr>
            <a:r>
              <a:rPr lang="en-GB" sz="1200" dirty="0" smtClean="0"/>
              <a:t>00 for the standard 8-channel front-end;</a:t>
            </a:r>
          </a:p>
          <a:p>
            <a:pPr marL="628650" lvl="1" indent="-171450" algn="l">
              <a:spcBef>
                <a:spcPts val="0"/>
              </a:spcBef>
              <a:spcAft>
                <a:spcPts val="200"/>
              </a:spcAft>
              <a:buFont typeface="Arial" pitchFamily="34" charset="0"/>
              <a:buChar char="•"/>
            </a:pPr>
            <a:r>
              <a:rPr lang="en-GB" sz="1200" dirty="0" smtClean="0"/>
              <a:t>10 for the “half” 4-channel front-end;</a:t>
            </a:r>
          </a:p>
          <a:p>
            <a:pPr marL="152400" lvl="0" indent="-152400" algn="l">
              <a:spcBef>
                <a:spcPts val="400"/>
              </a:spcBef>
              <a:spcAft>
                <a:spcPts val="400"/>
              </a:spcAft>
              <a:buFont typeface="Wingdings" pitchFamily="2" charset="2"/>
              <a:buChar char="§"/>
            </a:pPr>
            <a:r>
              <a:rPr lang="en-GB" sz="1200" dirty="0" smtClean="0">
                <a:solidFill>
                  <a:srgbClr val="000000"/>
                </a:solidFill>
              </a:rPr>
              <a:t>The remaining bits you leave as they are.</a:t>
            </a:r>
          </a:p>
          <a:p>
            <a:pPr marL="152400" lvl="0" indent="-152400" algn="l">
              <a:spcBef>
                <a:spcPts val="400"/>
              </a:spcBef>
              <a:spcAft>
                <a:spcPts val="400"/>
              </a:spcAft>
              <a:buFont typeface="Wingdings" pitchFamily="2" charset="2"/>
              <a:buChar char="§"/>
            </a:pPr>
            <a:r>
              <a:rPr lang="en-GB" sz="1200" dirty="0" smtClean="0">
                <a:solidFill>
                  <a:srgbClr val="000000"/>
                </a:solidFill>
              </a:rPr>
              <a:t>More details on programming SW3 are </a:t>
            </a:r>
            <a:r>
              <a:rPr lang="en-GB" sz="1200" smtClean="0">
                <a:solidFill>
                  <a:srgbClr val="000000"/>
                </a:solidFill>
              </a:rPr>
              <a:t>in Appendix </a:t>
            </a:r>
            <a:endParaRPr lang="en-GB" sz="1200" dirty="0" smtClean="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02" y="4696365"/>
            <a:ext cx="7437120" cy="1737360"/>
          </a:xfrm>
          <a:prstGeom prst="rect">
            <a:avLst/>
          </a:prstGeom>
        </p:spPr>
      </p:pic>
      <p:sp>
        <p:nvSpPr>
          <p:cNvPr id="12" name="Rectangle 11"/>
          <p:cNvSpPr/>
          <p:nvPr/>
        </p:nvSpPr>
        <p:spPr bwMode="auto">
          <a:xfrm>
            <a:off x="6569060" y="5195630"/>
            <a:ext cx="422455" cy="72969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67676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8</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4</a:t>
            </a:r>
            <a:r>
              <a:rPr lang="en-GB" dirty="0" smtClean="0"/>
              <a:t>. Prepare the tunnel intervention</a:t>
            </a:r>
            <a:endParaRPr lang="en-GB" dirty="0"/>
          </a:p>
        </p:txBody>
      </p:sp>
      <p:sp>
        <p:nvSpPr>
          <p:cNvPr id="16" name="Rectangle 4"/>
          <p:cNvSpPr>
            <a:spLocks noChangeArrowheads="1"/>
          </p:cNvSpPr>
          <p:nvPr/>
        </p:nvSpPr>
        <p:spPr bwMode="auto">
          <a:xfrm>
            <a:off x="193830" y="587031"/>
            <a:ext cx="8683164" cy="51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smtClean="0"/>
              <a:t>All necessary tools, screws and spares are in the DOROS intervention </a:t>
            </a:r>
            <a:r>
              <a:rPr lang="en-GB" sz="1200" dirty="0" err="1" smtClean="0"/>
              <a:t>toolbag</a:t>
            </a:r>
            <a:r>
              <a:rPr lang="en-GB" sz="1200" dirty="0" smtClean="0"/>
              <a:t>.</a:t>
            </a:r>
            <a:br>
              <a:rPr lang="en-GB" sz="1200" dirty="0" smtClean="0"/>
            </a:br>
            <a:r>
              <a:rPr lang="en-GB" sz="1200" dirty="0" smtClean="0"/>
              <a:t>The </a:t>
            </a:r>
            <a:r>
              <a:rPr lang="en-GB" sz="1200" dirty="0" err="1" smtClean="0"/>
              <a:t>toolbag</a:t>
            </a:r>
            <a:r>
              <a:rPr lang="en-GB" sz="1200" dirty="0" smtClean="0"/>
              <a:t> contains all you may need during </a:t>
            </a:r>
            <a:r>
              <a:rPr lang="en-GB" sz="1200" dirty="0"/>
              <a:t>the </a:t>
            </a:r>
            <a:r>
              <a:rPr lang="en-GB" sz="1200" dirty="0" smtClean="0"/>
              <a:t>intervention, so take it with you. The </a:t>
            </a:r>
            <a:r>
              <a:rPr lang="en-GB" sz="1200" dirty="0" err="1" smtClean="0"/>
              <a:t>toolbag</a:t>
            </a:r>
            <a:r>
              <a:rPr lang="en-GB" sz="1200" dirty="0" smtClean="0"/>
              <a:t> contains:</a:t>
            </a:r>
          </a:p>
          <a:p>
            <a:pPr marL="628650" lvl="1" indent="-171450" algn="l">
              <a:spcBef>
                <a:spcPts val="0"/>
              </a:spcBef>
              <a:spcAft>
                <a:spcPts val="200"/>
              </a:spcAft>
              <a:buFont typeface="Arial" pitchFamily="34" charset="0"/>
              <a:buChar char="•"/>
            </a:pPr>
            <a:r>
              <a:rPr lang="en-GB" sz="1200" dirty="0"/>
              <a:t>SMA torque wrench for the </a:t>
            </a:r>
            <a:r>
              <a:rPr lang="en-GB" sz="1200" dirty="0" smtClean="0"/>
              <a:t>SMA beam </a:t>
            </a:r>
            <a:r>
              <a:rPr lang="en-GB" sz="1200" dirty="0"/>
              <a:t>signal </a:t>
            </a:r>
            <a:r>
              <a:rPr lang="en-GB" sz="1200" dirty="0" smtClean="0"/>
              <a:t>cables and cutting pliers to deal with plastic binders in the tunnel;</a:t>
            </a:r>
          </a:p>
          <a:p>
            <a:pPr marL="628650" lvl="1" indent="-171450" algn="l">
              <a:spcBef>
                <a:spcPts val="0"/>
              </a:spcBef>
              <a:spcAft>
                <a:spcPts val="200"/>
              </a:spcAft>
              <a:buFont typeface="Arial" pitchFamily="34" charset="0"/>
              <a:buChar char="•"/>
            </a:pPr>
            <a:r>
              <a:rPr lang="en-GB" sz="1200" dirty="0" smtClean="0"/>
              <a:t>a small flat-head screwdriver (size 00) to program the DIP switches and work with the front panel M2 screws;</a:t>
            </a:r>
          </a:p>
          <a:p>
            <a:pPr marL="628650" lvl="1" indent="-171450" algn="l">
              <a:spcBef>
                <a:spcPts val="0"/>
              </a:spcBef>
              <a:spcAft>
                <a:spcPts val="200"/>
              </a:spcAft>
              <a:buFont typeface="Arial" pitchFamily="34" charset="0"/>
              <a:buChar char="•"/>
            </a:pPr>
            <a:r>
              <a:rPr lang="en-GB" sz="1200" dirty="0"/>
              <a:t>a</a:t>
            </a:r>
            <a:r>
              <a:rPr lang="en-GB" sz="1200" dirty="0" smtClean="0"/>
              <a:t> larger flat-head screwdriver (size 2) to work with the M3 screws of the front-end top lid;</a:t>
            </a:r>
          </a:p>
          <a:p>
            <a:pPr marL="628650" lvl="1" indent="-171450" algn="l">
              <a:spcBef>
                <a:spcPts val="0"/>
              </a:spcBef>
              <a:spcAft>
                <a:spcPts val="200"/>
              </a:spcAft>
              <a:buFont typeface="Arial" pitchFamily="34" charset="0"/>
              <a:buChar char="•"/>
            </a:pPr>
            <a:r>
              <a:rPr lang="en-GB" sz="1200" dirty="0"/>
              <a:t>a</a:t>
            </a:r>
            <a:r>
              <a:rPr lang="en-GB" sz="1200" dirty="0" smtClean="0"/>
              <a:t> larger Philips screwdriver to work with the M5 screws fixing the DOROS front-ends to the racks;</a:t>
            </a:r>
          </a:p>
          <a:p>
            <a:pPr marL="628650" lvl="1" indent="-171450" algn="l">
              <a:spcBef>
                <a:spcPts val="0"/>
              </a:spcBef>
              <a:spcAft>
                <a:spcPts val="200"/>
              </a:spcAft>
              <a:buFont typeface="Arial" pitchFamily="34" charset="0"/>
              <a:buChar char="•"/>
            </a:pPr>
            <a:r>
              <a:rPr lang="en-GB" sz="1200" dirty="0" smtClean="0"/>
              <a:t>slotted countersunk M3x6 screws for fixing the front-end top lid;</a:t>
            </a:r>
          </a:p>
          <a:p>
            <a:pPr marL="628650" lvl="1" indent="-171450" algn="l">
              <a:spcBef>
                <a:spcPts val="0"/>
              </a:spcBef>
              <a:spcAft>
                <a:spcPts val="200"/>
              </a:spcAft>
              <a:buFont typeface="Arial" pitchFamily="34" charset="0"/>
              <a:buChar char="•"/>
            </a:pPr>
            <a:r>
              <a:rPr lang="en-GB" sz="1200" dirty="0" smtClean="0"/>
              <a:t>M2x5 screws with larger heads for fixing the front panel labels (if time permits);</a:t>
            </a:r>
          </a:p>
          <a:p>
            <a:pPr marL="628650" lvl="1" indent="-171450" algn="l">
              <a:spcBef>
                <a:spcPts val="0"/>
              </a:spcBef>
              <a:spcAft>
                <a:spcPts val="200"/>
              </a:spcAft>
              <a:buFont typeface="Arial" pitchFamily="34" charset="0"/>
              <a:buChar char="•"/>
            </a:pPr>
            <a:r>
              <a:rPr lang="en-GB" sz="1200" dirty="0"/>
              <a:t>a simple 230 V </a:t>
            </a:r>
            <a:r>
              <a:rPr lang="en-GB" sz="1200" dirty="0" smtClean="0"/>
              <a:t>indicator;</a:t>
            </a:r>
          </a:p>
          <a:p>
            <a:pPr marL="628650" lvl="1" indent="-171450" algn="l">
              <a:spcBef>
                <a:spcPts val="0"/>
              </a:spcBef>
              <a:spcAft>
                <a:spcPts val="200"/>
              </a:spcAft>
              <a:buFont typeface="Arial" pitchFamily="34" charset="0"/>
              <a:buChar char="•"/>
            </a:pPr>
            <a:r>
              <a:rPr lang="en-GB" sz="1200" dirty="0"/>
              <a:t>u</a:t>
            </a:r>
            <a:r>
              <a:rPr lang="en-GB" sz="1200" dirty="0" smtClean="0"/>
              <a:t>seful spares: an Ethernet </a:t>
            </a:r>
            <a:r>
              <a:rPr lang="en-GB" sz="1200" dirty="0"/>
              <a:t>SFP module, </a:t>
            </a:r>
            <a:r>
              <a:rPr lang="en-GB" sz="1200" dirty="0" smtClean="0"/>
              <a:t>10 </a:t>
            </a:r>
            <a:r>
              <a:rPr lang="en-GB" sz="1200" dirty="0"/>
              <a:t>A delayed </a:t>
            </a:r>
            <a:r>
              <a:rPr lang="en-GB" sz="1200" dirty="0" smtClean="0"/>
              <a:t>fuses, a </a:t>
            </a:r>
            <a:r>
              <a:rPr lang="en-GB" sz="1200" dirty="0"/>
              <a:t>power </a:t>
            </a:r>
            <a:r>
              <a:rPr lang="en-GB" sz="1200" dirty="0" smtClean="0"/>
              <a:t>cord, a few Ethernet cables;</a:t>
            </a:r>
          </a:p>
          <a:p>
            <a:pPr marL="628650" lvl="1" indent="-171450" algn="l">
              <a:spcBef>
                <a:spcPts val="0"/>
              </a:spcBef>
              <a:spcAft>
                <a:spcPts val="200"/>
              </a:spcAft>
              <a:buFont typeface="Arial" pitchFamily="34" charset="0"/>
              <a:buChar char="•"/>
            </a:pPr>
            <a:r>
              <a:rPr lang="en-GB" sz="1200" dirty="0" smtClean="0"/>
              <a:t>a ball-pen, a permanent marker</a:t>
            </a:r>
            <a:r>
              <a:rPr lang="en-GB" sz="1200" dirty="0"/>
              <a:t>, a small notebook, cable </a:t>
            </a:r>
            <a:r>
              <a:rPr lang="en-GB" sz="1200" dirty="0" smtClean="0"/>
              <a:t>binders.</a:t>
            </a:r>
          </a:p>
          <a:p>
            <a:pPr marL="152400" indent="-152400" algn="l">
              <a:spcBef>
                <a:spcPts val="400"/>
              </a:spcBef>
              <a:spcAft>
                <a:spcPts val="400"/>
              </a:spcAft>
              <a:buFont typeface="Wingdings" pitchFamily="2" charset="2"/>
              <a:buChar char="§"/>
            </a:pPr>
            <a:r>
              <a:rPr lang="en-GB" sz="1200" dirty="0" smtClean="0"/>
              <a:t>Once the front-end switches are programed, close the top lid of the front-end and fix it with at least </a:t>
            </a:r>
            <a:br>
              <a:rPr lang="en-GB" sz="1200" dirty="0" smtClean="0"/>
            </a:br>
            <a:r>
              <a:rPr lang="en-GB" sz="1200" dirty="0" smtClean="0"/>
              <a:t>6 countersunk M3x6 screws: 4 in each corner and two on the bar separating the power supply compartment.</a:t>
            </a:r>
          </a:p>
          <a:p>
            <a:pPr marL="152400" indent="-152400" algn="l">
              <a:spcBef>
                <a:spcPts val="400"/>
              </a:spcBef>
              <a:spcAft>
                <a:spcPts val="400"/>
              </a:spcAft>
              <a:buFont typeface="Wingdings" pitchFamily="2" charset="2"/>
              <a:buChar char="§"/>
            </a:pPr>
            <a:r>
              <a:rPr lang="en-GB" sz="1200" dirty="0" smtClean="0"/>
              <a:t>The front-end is equipped with one Ethernet and two BST SFP modules. </a:t>
            </a:r>
            <a:br>
              <a:rPr lang="en-GB" sz="1200" dirty="0" smtClean="0"/>
            </a:br>
            <a:r>
              <a:rPr lang="en-GB" sz="1200" dirty="0" smtClean="0"/>
              <a:t>The SFPs are fragile, so pay attention that they do not hit anything during the transport.</a:t>
            </a:r>
          </a:p>
          <a:p>
            <a:pPr marL="152400" indent="-152400" algn="l">
              <a:spcBef>
                <a:spcPts val="400"/>
              </a:spcBef>
              <a:spcAft>
                <a:spcPts val="400"/>
              </a:spcAft>
              <a:buFont typeface="Wingdings" pitchFamily="2" charset="2"/>
              <a:buChar char="§"/>
            </a:pPr>
            <a:r>
              <a:rPr lang="en-GB" sz="1200" dirty="0" smtClean="0"/>
              <a:t>Before you drive to the LHC you may consult the photo of the rack with the suspected front-end. </a:t>
            </a:r>
            <a:br>
              <a:rPr lang="en-GB" sz="1200" dirty="0" smtClean="0"/>
            </a:br>
            <a:r>
              <a:rPr lang="en-GB" sz="1200" dirty="0" smtClean="0"/>
              <a:t>This can help in identifying the rack in the LHC tunnel.</a:t>
            </a:r>
            <a:br>
              <a:rPr lang="en-GB" sz="1200" dirty="0" smtClean="0"/>
            </a:br>
            <a:r>
              <a:rPr lang="en-GB" sz="1200" dirty="0" smtClean="0"/>
              <a:t>Photos </a:t>
            </a:r>
            <a:r>
              <a:rPr lang="en-GB" sz="1200" dirty="0"/>
              <a:t>of all DOROS collimator racks can be found </a:t>
            </a:r>
            <a:r>
              <a:rPr lang="en-GB" sz="1200" dirty="0" smtClean="0"/>
              <a:t>here:</a:t>
            </a:r>
            <a:r>
              <a:rPr lang="en-GB" sz="1200" dirty="0"/>
              <a:t> </a:t>
            </a:r>
            <a:r>
              <a:rPr lang="en-GB" sz="1200" dirty="0" smtClean="0">
                <a:hlinkClick r:id="rId2"/>
              </a:rPr>
              <a:t>http</a:t>
            </a:r>
            <a:r>
              <a:rPr lang="en-GB" sz="1200" dirty="0">
                <a:hlinkClick r:id="rId2"/>
              </a:rPr>
              <a:t>://</a:t>
            </a:r>
            <a:r>
              <a:rPr lang="en-GB" sz="1200" dirty="0" smtClean="0">
                <a:hlinkClick r:id="rId2"/>
              </a:rPr>
              <a:t>cern.ch/gasior/pro/DOROS/pict_c</a:t>
            </a:r>
            <a:endParaRPr lang="en-GB" sz="1200" dirty="0" smtClean="0"/>
          </a:p>
          <a:p>
            <a:pPr marL="152400" indent="-152400" algn="l">
              <a:spcBef>
                <a:spcPts val="400"/>
              </a:spcBef>
              <a:spcAft>
                <a:spcPts val="400"/>
              </a:spcAft>
              <a:buFont typeface="Wingdings" pitchFamily="2" charset="2"/>
              <a:buChar char="§"/>
            </a:pPr>
            <a:r>
              <a:rPr lang="en-GB" sz="1200" dirty="0" smtClean="0">
                <a:solidFill>
                  <a:srgbClr val="000000"/>
                </a:solidFill>
              </a:rPr>
              <a:t>Make sure that in your phone contacts you have the LHC </a:t>
            </a:r>
            <a:r>
              <a:rPr lang="en-GB" sz="1200" dirty="0">
                <a:solidFill>
                  <a:srgbClr val="000000"/>
                </a:solidFill>
              </a:rPr>
              <a:t>CCC </a:t>
            </a:r>
            <a:r>
              <a:rPr lang="en-GB" sz="1200" dirty="0" smtClean="0">
                <a:solidFill>
                  <a:srgbClr val="000000"/>
                </a:solidFill>
              </a:rPr>
              <a:t>numbers 77600</a:t>
            </a:r>
            <a:r>
              <a:rPr lang="en-GB" sz="1200" dirty="0">
                <a:solidFill>
                  <a:srgbClr val="000000"/>
                </a:solidFill>
              </a:rPr>
              <a:t>, 70478.</a:t>
            </a:r>
          </a:p>
          <a:p>
            <a:pPr marL="152400" indent="-152400" algn="l">
              <a:spcBef>
                <a:spcPts val="400"/>
              </a:spcBef>
              <a:spcAft>
                <a:spcPts val="400"/>
              </a:spcAft>
              <a:buFont typeface="Wingdings" pitchFamily="2" charset="2"/>
              <a:buChar char="§"/>
            </a:pPr>
            <a:endParaRPr lang="en-GB" sz="1200" dirty="0" smtClean="0"/>
          </a:p>
          <a:p>
            <a:pPr marL="152400" indent="-152400" algn="l">
              <a:spcBef>
                <a:spcPts val="400"/>
              </a:spcBef>
              <a:spcAft>
                <a:spcPts val="400"/>
              </a:spcAft>
              <a:buFont typeface="Wingdings" pitchFamily="2" charset="2"/>
              <a:buChar char="§"/>
            </a:pPr>
            <a:r>
              <a:rPr lang="en-GB" sz="1200" dirty="0" smtClean="0"/>
              <a:t>Do not forget about the standard items you must have in the LHC tunnel:</a:t>
            </a:r>
          </a:p>
          <a:p>
            <a:pPr marL="628650" lvl="1" indent="-171450" algn="l">
              <a:spcBef>
                <a:spcPts val="0"/>
              </a:spcBef>
              <a:spcAft>
                <a:spcPts val="200"/>
              </a:spcAft>
              <a:buFont typeface="Arial" pitchFamily="34" charset="0"/>
              <a:buChar char="•"/>
            </a:pPr>
            <a:r>
              <a:rPr lang="en-GB" sz="1200" dirty="0" smtClean="0"/>
              <a:t>your access card, your personal dosimeter and your mobile phone;</a:t>
            </a:r>
          </a:p>
          <a:p>
            <a:pPr marL="628650" lvl="1" indent="-171450" algn="l">
              <a:spcBef>
                <a:spcPts val="0"/>
              </a:spcBef>
              <a:spcAft>
                <a:spcPts val="200"/>
              </a:spcAft>
              <a:buFont typeface="Arial" pitchFamily="34" charset="0"/>
              <a:buChar char="•"/>
            </a:pPr>
            <a:r>
              <a:rPr lang="en-GB" sz="1200" dirty="0" smtClean="0"/>
              <a:t>an electronic dosimeter;</a:t>
            </a:r>
          </a:p>
          <a:p>
            <a:pPr marL="628650" lvl="1" indent="-171450" algn="l">
              <a:spcBef>
                <a:spcPts val="0"/>
              </a:spcBef>
              <a:spcAft>
                <a:spcPts val="200"/>
              </a:spcAft>
              <a:buFont typeface="Arial" pitchFamily="34" charset="0"/>
              <a:buChar char="•"/>
            </a:pPr>
            <a:r>
              <a:rPr lang="en-GB" sz="1200" dirty="0" smtClean="0"/>
              <a:t>safety shoes;</a:t>
            </a:r>
          </a:p>
          <a:p>
            <a:pPr marL="628650" lvl="1" indent="-171450" algn="l">
              <a:spcBef>
                <a:spcPts val="0"/>
              </a:spcBef>
              <a:spcAft>
                <a:spcPts val="200"/>
              </a:spcAft>
              <a:buFont typeface="Arial" pitchFamily="34" charset="0"/>
              <a:buChar char="•"/>
            </a:pPr>
            <a:r>
              <a:rPr lang="en-GB" sz="1200" dirty="0" smtClean="0"/>
              <a:t>a helmet with a front lamp.</a:t>
            </a:r>
            <a:endParaRPr lang="en-GB" sz="1200" dirty="0"/>
          </a:p>
          <a:p>
            <a:pPr marL="628650" lvl="1" indent="-171450" algn="l">
              <a:spcBef>
                <a:spcPts val="0"/>
              </a:spcBef>
              <a:spcAft>
                <a:spcPts val="200"/>
              </a:spcAft>
              <a:buFont typeface="Arial" pitchFamily="34" charset="0"/>
              <a:buChar char="•"/>
            </a:pPr>
            <a:endParaRPr lang="en-GB" sz="1200" dirty="0" smtClean="0"/>
          </a:p>
        </p:txBody>
      </p:sp>
    </p:spTree>
    <p:extLst>
      <p:ext uri="{BB962C8B-B14F-4D97-AF65-F5344CB8AC3E}">
        <p14:creationId xmlns:p14="http://schemas.microsoft.com/office/powerpoint/2010/main" val="2450187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eaLnBrk="1" hangingPunct="1"/>
            <a:r>
              <a:rPr lang="en-GB" dirty="0" smtClean="0"/>
              <a:t>DOROS</a:t>
            </a:r>
          </a:p>
        </p:txBody>
      </p:sp>
      <p:sp>
        <p:nvSpPr>
          <p:cNvPr id="3" name="Slide Number Placeholder 2"/>
          <p:cNvSpPr>
            <a:spLocks noGrp="1"/>
          </p:cNvSpPr>
          <p:nvPr>
            <p:ph type="sldNum" sz="quarter" idx="11"/>
          </p:nvPr>
        </p:nvSpPr>
        <p:spPr/>
        <p:txBody>
          <a:bodyPr/>
          <a:lstStyle/>
          <a:p>
            <a:pPr>
              <a:defRPr/>
            </a:pPr>
            <a:fld id="{950B0EA8-5F68-442C-8463-C4715621530A}" type="slidenum">
              <a:rPr lang="en-GB" smtClean="0"/>
              <a:pPr>
                <a:defRPr/>
              </a:pPr>
              <a:t>9</a:t>
            </a:fld>
            <a:endParaRPr lang="en-GB" dirty="0"/>
          </a:p>
        </p:txBody>
      </p:sp>
      <p:sp>
        <p:nvSpPr>
          <p:cNvPr id="14" name="Rectangle 2"/>
          <p:cNvSpPr txBox="1">
            <a:spLocks noChangeArrowheads="1"/>
          </p:cNvSpPr>
          <p:nvPr/>
        </p:nvSpPr>
        <p:spPr>
          <a:xfrm>
            <a:off x="654050" y="12700"/>
            <a:ext cx="7835900" cy="403225"/>
          </a:xfrm>
          <a:prstGeom prst="rect">
            <a:avLst/>
          </a:prstGeom>
        </p:spPr>
        <p:txBody>
          <a:bodyPr/>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pitchFamily="34" charset="0"/>
              </a:defRPr>
            </a:lvl2pPr>
            <a:lvl3pPr algn="ctr" rtl="0" eaLnBrk="0" fontAlgn="base" hangingPunct="0">
              <a:spcBef>
                <a:spcPct val="0"/>
              </a:spcBef>
              <a:spcAft>
                <a:spcPct val="0"/>
              </a:spcAft>
              <a:defRPr sz="2000" b="1">
                <a:solidFill>
                  <a:schemeClr val="tx2"/>
                </a:solidFill>
                <a:latin typeface="Arial" pitchFamily="34" charset="0"/>
              </a:defRPr>
            </a:lvl3pPr>
            <a:lvl4pPr algn="ctr" rtl="0" eaLnBrk="0" fontAlgn="base" hangingPunct="0">
              <a:spcBef>
                <a:spcPct val="0"/>
              </a:spcBef>
              <a:spcAft>
                <a:spcPct val="0"/>
              </a:spcAft>
              <a:defRPr sz="2000" b="1">
                <a:solidFill>
                  <a:schemeClr val="tx2"/>
                </a:solidFill>
                <a:latin typeface="Arial" pitchFamily="34" charset="0"/>
              </a:defRPr>
            </a:lvl4pPr>
            <a:lvl5pPr algn="ctr" rtl="0" eaLnBrk="0" fontAlgn="base" hangingPunct="0">
              <a:spcBef>
                <a:spcPct val="0"/>
              </a:spcBef>
              <a:spcAft>
                <a:spcPct val="0"/>
              </a:spcAft>
              <a:defRPr sz="2000" b="1">
                <a:solidFill>
                  <a:schemeClr val="tx2"/>
                </a:solidFill>
                <a:latin typeface="Arial" pitchFamily="34" charset="0"/>
              </a:defRPr>
            </a:lvl5pPr>
            <a:lvl6pPr marL="457200" algn="ctr" rtl="0" fontAlgn="base">
              <a:spcBef>
                <a:spcPct val="0"/>
              </a:spcBef>
              <a:spcAft>
                <a:spcPct val="0"/>
              </a:spcAft>
              <a:defRPr sz="2000" b="1">
                <a:solidFill>
                  <a:schemeClr val="tx2"/>
                </a:solidFill>
                <a:latin typeface="Arial" pitchFamily="34" charset="0"/>
              </a:defRPr>
            </a:lvl6pPr>
            <a:lvl7pPr marL="914400" algn="ctr" rtl="0" fontAlgn="base">
              <a:spcBef>
                <a:spcPct val="0"/>
              </a:spcBef>
              <a:spcAft>
                <a:spcPct val="0"/>
              </a:spcAft>
              <a:defRPr sz="2000" b="1">
                <a:solidFill>
                  <a:schemeClr val="tx2"/>
                </a:solidFill>
                <a:latin typeface="Arial" pitchFamily="34" charset="0"/>
              </a:defRPr>
            </a:lvl7pPr>
            <a:lvl8pPr marL="1371600" algn="ctr" rtl="0" fontAlgn="base">
              <a:spcBef>
                <a:spcPct val="0"/>
              </a:spcBef>
              <a:spcAft>
                <a:spcPct val="0"/>
              </a:spcAft>
              <a:defRPr sz="2000" b="1">
                <a:solidFill>
                  <a:schemeClr val="tx2"/>
                </a:solidFill>
                <a:latin typeface="Arial" pitchFamily="34" charset="0"/>
              </a:defRPr>
            </a:lvl8pPr>
            <a:lvl9pPr marL="1828800" algn="ctr" rtl="0" fontAlgn="base">
              <a:spcBef>
                <a:spcPct val="0"/>
              </a:spcBef>
              <a:spcAft>
                <a:spcPct val="0"/>
              </a:spcAft>
              <a:defRPr sz="2000" b="1">
                <a:solidFill>
                  <a:schemeClr val="tx2"/>
                </a:solidFill>
                <a:latin typeface="Arial" pitchFamily="34" charset="0"/>
              </a:defRPr>
            </a:lvl9pPr>
          </a:lstStyle>
          <a:p>
            <a:pPr eaLnBrk="1" hangingPunct="1"/>
            <a:r>
              <a:rPr lang="en-GB" dirty="0"/>
              <a:t>5</a:t>
            </a:r>
            <a:r>
              <a:rPr lang="en-GB" dirty="0" smtClean="0"/>
              <a:t>. Localise the suspected front-end on the map</a:t>
            </a:r>
            <a:endParaRPr lang="en-GB" dirty="0"/>
          </a:p>
        </p:txBody>
      </p:sp>
      <p:sp>
        <p:nvSpPr>
          <p:cNvPr id="16" name="Rectangle 4"/>
          <p:cNvSpPr>
            <a:spLocks noChangeArrowheads="1"/>
          </p:cNvSpPr>
          <p:nvPr/>
        </p:nvSpPr>
        <p:spPr bwMode="auto">
          <a:xfrm>
            <a:off x="193830" y="587031"/>
            <a:ext cx="8683164" cy="88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52400" indent="-152400" algn="l">
              <a:spcBef>
                <a:spcPts val="400"/>
              </a:spcBef>
              <a:spcAft>
                <a:spcPts val="400"/>
              </a:spcAft>
              <a:buFont typeface="Wingdings" pitchFamily="2" charset="2"/>
              <a:buChar char="§"/>
            </a:pPr>
            <a:r>
              <a:rPr lang="en-GB" sz="1200" dirty="0"/>
              <a:t>Go to the </a:t>
            </a:r>
            <a:r>
              <a:rPr lang="en-GB" sz="1200" dirty="0" smtClean="0"/>
              <a:t>Racks section of the CERN </a:t>
            </a:r>
            <a:r>
              <a:rPr lang="en-GB" sz="1200" dirty="0"/>
              <a:t>Geographic Information </a:t>
            </a:r>
            <a:r>
              <a:rPr lang="en-GB" sz="1200" dirty="0" smtClean="0"/>
              <a:t>System:   </a:t>
            </a:r>
            <a:r>
              <a:rPr lang="en-GB" sz="1200" dirty="0" smtClean="0">
                <a:hlinkClick r:id="rId2"/>
              </a:rPr>
              <a:t>https</a:t>
            </a:r>
            <a:r>
              <a:rPr lang="en-GB" sz="1200" dirty="0">
                <a:hlinkClick r:id="rId2"/>
              </a:rPr>
              <a:t>://</a:t>
            </a:r>
            <a:r>
              <a:rPr lang="en-GB" sz="1200" dirty="0" smtClean="0">
                <a:hlinkClick r:id="rId2"/>
              </a:rPr>
              <a:t>gisrec.cern.ch/gisportal/racks.htm</a:t>
            </a:r>
            <a:endParaRPr lang="en-GB" sz="1200" dirty="0" smtClean="0"/>
          </a:p>
          <a:p>
            <a:pPr marL="152400" indent="-152400" algn="l">
              <a:spcBef>
                <a:spcPts val="400"/>
              </a:spcBef>
              <a:spcAft>
                <a:spcPts val="400"/>
              </a:spcAft>
              <a:buFont typeface="Wingdings" pitchFamily="2" charset="2"/>
              <a:buChar char="§"/>
            </a:pPr>
            <a:r>
              <a:rPr lang="en-GB" sz="1200" dirty="0" smtClean="0"/>
              <a:t>In the search window on the top of the page type the name of the front-end and the system will show you its rack.</a:t>
            </a:r>
            <a:br>
              <a:rPr lang="en-GB" sz="1200" dirty="0" smtClean="0"/>
            </a:br>
            <a:r>
              <a:rPr lang="en-GB" sz="1200" dirty="0" smtClean="0"/>
              <a:t>For example, if you type “cfb-us152-bidrc1”, you will see </a:t>
            </a:r>
            <a:r>
              <a:rPr lang="en-GB" sz="1200" dirty="0"/>
              <a:t>after a bit of zooming in </a:t>
            </a:r>
            <a:r>
              <a:rPr lang="en-GB" sz="1200" dirty="0" smtClean="0"/>
              <a:t>a map like this with the front-end rack indicated by the small circle:</a:t>
            </a:r>
          </a:p>
        </p:txBody>
      </p:sp>
      <p:pic>
        <p:nvPicPr>
          <p:cNvPr id="5" name="Picture 4"/>
          <p:cNvPicPr>
            <a:picLocks noChangeAspect="1"/>
          </p:cNvPicPr>
          <p:nvPr/>
        </p:nvPicPr>
        <p:blipFill>
          <a:blip r:embed="rId3"/>
          <a:stretch>
            <a:fillRect/>
          </a:stretch>
        </p:blipFill>
        <p:spPr>
          <a:xfrm>
            <a:off x="483684" y="1501110"/>
            <a:ext cx="8103455" cy="5064659"/>
          </a:xfrm>
          <a:prstGeom prst="rect">
            <a:avLst/>
          </a:prstGeom>
        </p:spPr>
      </p:pic>
      <p:cxnSp>
        <p:nvCxnSpPr>
          <p:cNvPr id="9" name="Straight Arrow Connector 8"/>
          <p:cNvCxnSpPr/>
          <p:nvPr/>
        </p:nvCxnSpPr>
        <p:spPr bwMode="auto">
          <a:xfrm>
            <a:off x="2399251" y="1417739"/>
            <a:ext cx="2197916" cy="2097248"/>
          </a:xfrm>
          <a:prstGeom prst="straightConnector1">
            <a:avLst/>
          </a:prstGeom>
          <a:noFill/>
          <a:ln w="6350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7362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Projekt domyśln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26653</TotalTime>
  <Words>826</Words>
  <Application>Microsoft Office PowerPoint</Application>
  <PresentationFormat>On-screen Show (4:3)</PresentationFormat>
  <Paragraphs>299</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Arial</vt:lpstr>
      <vt:lpstr>Calibri</vt:lpstr>
      <vt:lpstr>Times New Roman</vt:lpstr>
      <vt:lpstr>Wingdings</vt:lpstr>
      <vt:lpstr>Projekt domyślny</vt:lpstr>
      <vt:lpstr>CorelPhotoPaint.Image.10</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jest tytuł</dc:title>
  <dc:creator>*</dc:creator>
  <cp:lastModifiedBy>Marek Gasior</cp:lastModifiedBy>
  <cp:revision>1797</cp:revision>
  <cp:lastPrinted>2017-09-26T14:55:23Z</cp:lastPrinted>
  <dcterms:created xsi:type="dcterms:W3CDTF">2002-06-12T21:02:32Z</dcterms:created>
  <dcterms:modified xsi:type="dcterms:W3CDTF">2017-09-26T14:56:29Z</dcterms:modified>
</cp:coreProperties>
</file>